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3"/>
  </p:notesMasterIdLst>
  <p:sldIdLst>
    <p:sldId id="256" r:id="rId2"/>
    <p:sldId id="257" r:id="rId3"/>
    <p:sldId id="271" r:id="rId4"/>
    <p:sldId id="329" r:id="rId5"/>
    <p:sldId id="319" r:id="rId6"/>
    <p:sldId id="317" r:id="rId7"/>
    <p:sldId id="318" r:id="rId8"/>
    <p:sldId id="328" r:id="rId9"/>
    <p:sldId id="335" r:id="rId10"/>
    <p:sldId id="324" r:id="rId11"/>
    <p:sldId id="323" r:id="rId12"/>
    <p:sldId id="325" r:id="rId13"/>
    <p:sldId id="331" r:id="rId14"/>
    <p:sldId id="332" r:id="rId15"/>
    <p:sldId id="333" r:id="rId16"/>
    <p:sldId id="311" r:id="rId17"/>
    <p:sldId id="312" r:id="rId18"/>
    <p:sldId id="313" r:id="rId19"/>
    <p:sldId id="315" r:id="rId20"/>
    <p:sldId id="316" r:id="rId21"/>
    <p:sldId id="321" r:id="rId22"/>
    <p:sldId id="330" r:id="rId23"/>
    <p:sldId id="301" r:id="rId24"/>
    <p:sldId id="308" r:id="rId25"/>
    <p:sldId id="309" r:id="rId26"/>
    <p:sldId id="281" r:id="rId27"/>
    <p:sldId id="305" r:id="rId28"/>
    <p:sldId id="334" r:id="rId29"/>
    <p:sldId id="336" r:id="rId30"/>
    <p:sldId id="285" r:id="rId31"/>
    <p:sldId id="284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8"/>
    <p:restoredTop sz="76831"/>
  </p:normalViewPr>
  <p:slideViewPr>
    <p:cSldViewPr snapToGrid="0" snapToObjects="1">
      <p:cViewPr varScale="1">
        <p:scale>
          <a:sx n="99" d="100"/>
          <a:sy n="99" d="100"/>
        </p:scale>
        <p:origin x="20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2FAF01-5195-7540-B4F5-B53563631CD2}" type="datetimeFigureOut">
              <a:rPr lang="en-US" smtClean="0"/>
              <a:t>7/16/15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4C71B-2133-8042-AE16-3DEB1CC7E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67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4C71B-2133-8042-AE16-3DEB1CC7E1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did lots of things for 0.10 release.</a:t>
            </a:r>
          </a:p>
          <a:p>
            <a:r>
              <a:rPr lang="en-US" baseline="0" dirty="0" smtClean="0"/>
              <a:t>Many things among them are related to eco system expansion.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4C71B-2133-8042-AE16-3DEB1CC7E1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89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0.10</a:t>
            </a:r>
            <a:r>
              <a:rPr lang="en-US" baseline="0" dirty="0" smtClean="0"/>
              <a:t>, we integrated </a:t>
            </a:r>
            <a:r>
              <a:rPr lang="en-US" baseline="0" dirty="0" err="1" smtClean="0"/>
              <a:t>Hbase</a:t>
            </a:r>
            <a:r>
              <a:rPr lang="en-US" baseline="0" dirty="0" smtClean="0"/>
              <a:t> storage to Tajo.</a:t>
            </a:r>
          </a:p>
          <a:p>
            <a:r>
              <a:rPr lang="en-US" baseline="0" dirty="0" smtClean="0"/>
              <a:t>Users can use SQL to access </a:t>
            </a:r>
            <a:r>
              <a:rPr lang="en-US" baseline="0" dirty="0" err="1" smtClean="0"/>
              <a:t>Hbase</a:t>
            </a:r>
            <a:r>
              <a:rPr lang="en-US" baseline="0" dirty="0" smtClean="0"/>
              <a:t> tables.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tajo</a:t>
            </a:r>
            <a:r>
              <a:rPr lang="en-US" baseline="0" dirty="0" smtClean="0"/>
              <a:t>, You can do create table, insertion, and select queries including join and aggregation.</a:t>
            </a:r>
          </a:p>
          <a:p>
            <a:r>
              <a:rPr lang="en-US" baseline="0" dirty="0" smtClean="0"/>
              <a:t>In particular, Tajo support bulk loading through direct </a:t>
            </a:r>
            <a:r>
              <a:rPr lang="en-US" baseline="0" dirty="0" err="1" smtClean="0"/>
              <a:t>hfile</a:t>
            </a:r>
            <a:r>
              <a:rPr lang="en-US" baseline="0" dirty="0" smtClean="0"/>
              <a:t> writing.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4C71B-2133-8042-AE16-3DEB1CC7E1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5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the main improvements in 0.10</a:t>
            </a:r>
            <a:r>
              <a:rPr lang="en-US" baseline="0" dirty="0" smtClean="0"/>
              <a:t> is better AWS support. We extensively tested Tajo in EMR.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Basically, Tajo accesses to S3 through S3 implementation of HDFS.</a:t>
            </a:r>
          </a:p>
          <a:p>
            <a:r>
              <a:rPr lang="en-US" baseline="0" dirty="0" smtClean="0"/>
              <a:t>Because S3 is different from HDFS, we had to optimize Tajo’s S3 support and fixed many bugs for S3.</a:t>
            </a:r>
          </a:p>
          <a:p>
            <a:r>
              <a:rPr lang="en-US" baseline="0" dirty="0" smtClean="0"/>
              <a:t>For example, S3 does not support move operation. We had to find a different way for temporary staging data of table writing.</a:t>
            </a:r>
          </a:p>
          <a:p>
            <a:endParaRPr lang="ko-KR" altLang="en-US" baseline="0" dirty="0" smtClean="0"/>
          </a:p>
          <a:p>
            <a:r>
              <a:rPr lang="en-US" dirty="0" smtClean="0"/>
              <a:t>While</a:t>
            </a:r>
            <a:r>
              <a:rPr lang="en-US" baseline="0" dirty="0" smtClean="0"/>
              <a:t> we were improving S3 support, we also made EMR bootstrap, which is a kind of script to launch Tajo on EMR service.</a:t>
            </a:r>
          </a:p>
          <a:p>
            <a:r>
              <a:rPr lang="en-US" baseline="0" dirty="0" smtClean="0"/>
              <a:t>This work was committed to AWS lab repository. You can easily launch a Tajo cluster by using this script in EMR service.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4C71B-2133-8042-AE16-3DEB1CC7E1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16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also refactored Tajo JDBC to be thin.</a:t>
            </a:r>
          </a:p>
          <a:p>
            <a:r>
              <a:rPr lang="en-US" dirty="0" smtClean="0"/>
              <a:t>Unlike</a:t>
            </a:r>
            <a:r>
              <a:rPr lang="en-US" baseline="0" dirty="0" smtClean="0"/>
              <a:t> other systems, Tajo Thin JDBC driver does not require extra </a:t>
            </a:r>
            <a:r>
              <a:rPr lang="en-US" baseline="0" dirty="0" err="1" smtClean="0"/>
              <a:t>classpath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And its compatibility is also very high.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use many JDBC-based SQL tools to access Tajo.</a:t>
            </a:r>
          </a:p>
          <a:p>
            <a:r>
              <a:rPr lang="en-US" baseline="0" dirty="0" smtClean="0"/>
              <a:t>We tested the driver on </a:t>
            </a:r>
            <a:r>
              <a:rPr lang="en-US" baseline="0" dirty="0" err="1" smtClean="0"/>
              <a:t>Spotfire</a:t>
            </a:r>
            <a:r>
              <a:rPr lang="en-US" baseline="0" dirty="0" smtClean="0"/>
              <a:t>, Burst, and </a:t>
            </a:r>
            <a:r>
              <a:rPr lang="en-US" baseline="0" dirty="0" err="1" smtClean="0"/>
              <a:t>Pentaho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4C71B-2133-8042-AE16-3DEB1CC7E1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52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also integrated Tajo with Zeppelin. Zeppelin</a:t>
            </a:r>
            <a:r>
              <a:rPr lang="en-US" baseline="0" dirty="0" smtClean="0"/>
              <a:t> is the most promising </a:t>
            </a:r>
            <a:r>
              <a:rPr lang="en-US" baseline="0" dirty="0" err="1" smtClean="0"/>
              <a:t>opensource</a:t>
            </a:r>
            <a:r>
              <a:rPr lang="en-US" baseline="0" dirty="0" smtClean="0"/>
              <a:t> data science tool in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ecosystem.</a:t>
            </a:r>
          </a:p>
          <a:p>
            <a:r>
              <a:rPr lang="en-US" baseline="0" dirty="0" smtClean="0"/>
              <a:t>It allows users to access execution engines and visualize the result in a single platform without any context switching.</a:t>
            </a:r>
          </a:p>
          <a:p>
            <a:endParaRPr lang="en-US" dirty="0" smtClean="0"/>
          </a:p>
          <a:p>
            <a:r>
              <a:rPr lang="en-US" dirty="0" smtClean="0"/>
              <a:t>Tajo team also submitted the patch for the</a:t>
            </a:r>
            <a:r>
              <a:rPr lang="en-US" baseline="0" dirty="0" smtClean="0"/>
              <a:t> zeppelin integration to Zeppelin community.</a:t>
            </a:r>
          </a:p>
          <a:p>
            <a:r>
              <a:rPr lang="en-US" baseline="0" dirty="0" smtClean="0"/>
              <a:t>So, you can just use zeppelin to access Tajo.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4C71B-2133-8042-AE16-3DEB1CC7E1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26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also improved query performance and stability.</a:t>
            </a:r>
          </a:p>
          <a:p>
            <a:r>
              <a:rPr lang="en-US" baseline="0" dirty="0" smtClean="0"/>
              <a:t>We introduced </a:t>
            </a:r>
            <a:r>
              <a:rPr lang="en-US" baseline="0" dirty="0" err="1" smtClean="0"/>
              <a:t>offheap</a:t>
            </a:r>
            <a:r>
              <a:rPr lang="en-US" baseline="0" dirty="0" smtClean="0"/>
              <a:t> sort to avoid </a:t>
            </a:r>
            <a:r>
              <a:rPr lang="en-US" baseline="0" dirty="0" err="1" smtClean="0"/>
              <a:t>gc</a:t>
            </a:r>
            <a:r>
              <a:rPr lang="en-US" baseline="0" dirty="0" smtClean="0"/>
              <a:t> overhead during large sort.</a:t>
            </a:r>
          </a:p>
          <a:p>
            <a:r>
              <a:rPr lang="en-US" baseline="0" dirty="0" smtClean="0"/>
              <a:t>We also enhanced shuffle performance in many issues. Shuffle is essential distributed operation for join, and aggregation.</a:t>
            </a:r>
          </a:p>
          <a:p>
            <a:r>
              <a:rPr lang="en-US" baseline="0" dirty="0" smtClean="0"/>
              <a:t>We also did many things for high availability.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4C71B-2133-8042-AE16-3DEB1CC7E1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9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4C71B-2133-8042-AE16-3DEB1CC7E1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04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4C71B-2133-8042-AE16-3DEB1CC7E1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50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you can see, Tajo</a:t>
            </a:r>
            <a:r>
              <a:rPr lang="en-US" baseline="0" dirty="0" smtClean="0"/>
              <a:t> provides RECORD keyword to describe complex nested data type.</a:t>
            </a:r>
          </a:p>
          <a:p>
            <a:r>
              <a:rPr lang="en-US" baseline="0" dirty="0" smtClean="0"/>
              <a:t>You can use complex type for nested file formats like Parquet and Avro.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an example CREATE TABLE statement for such a JSON.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You can see an issue about schema on self-describing format.</a:t>
            </a:r>
          </a:p>
          <a:p>
            <a:r>
              <a:rPr lang="en-US" baseline="0" dirty="0" smtClean="0"/>
              <a:t>Basically, current Tajo needs schema definition for each table. </a:t>
            </a:r>
          </a:p>
          <a:p>
            <a:r>
              <a:rPr lang="en-US" baseline="0" dirty="0" smtClean="0"/>
              <a:t>You still need to define some schema even for self-describing format like </a:t>
            </a:r>
            <a:r>
              <a:rPr lang="en-US" baseline="0" dirty="0" err="1" smtClean="0"/>
              <a:t>Json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But,</a:t>
            </a:r>
            <a:r>
              <a:rPr lang="en-US" baseline="0" dirty="0" smtClean="0"/>
              <a:t> strict schema definition does not make sense for JSON.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because </a:t>
            </a:r>
            <a:r>
              <a:rPr lang="en-US" baseline="0" dirty="0" err="1" smtClean="0"/>
              <a:t>schemaless</a:t>
            </a:r>
            <a:r>
              <a:rPr lang="en-US" baseline="0" dirty="0" smtClean="0"/>
              <a:t> is one of the main reasons why we use JSON.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4C71B-2133-8042-AE16-3DEB1CC7E1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6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</a:t>
            </a:r>
            <a:r>
              <a:rPr lang="en-US" baseline="0" dirty="0" smtClean="0"/>
              <a:t> we introduced loose schema for self-describing formats.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With loose schema support, you just need to define only columns you want to project.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Because many file formats like </a:t>
            </a:r>
            <a:r>
              <a:rPr lang="en-US" baseline="0" dirty="0" err="1" smtClean="0"/>
              <a:t>Parquert</a:t>
            </a:r>
            <a:r>
              <a:rPr lang="en-US" baseline="0" dirty="0" smtClean="0"/>
              <a:t>, Avro, ORC are self-describing, </a:t>
            </a:r>
          </a:p>
          <a:p>
            <a:r>
              <a:rPr lang="en-US" baseline="0" dirty="0" smtClean="0"/>
              <a:t>this feature is very important.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See the example, against this data set, you can use various schema definition like them.</a:t>
            </a:r>
          </a:p>
          <a:p>
            <a:r>
              <a:rPr lang="en-US" baseline="0" dirty="0" smtClean="0"/>
              <a:t>If there is no value corresponding to the column definition, null value will be retrieved.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Later, we have a plan to support schema-on-read, which is </a:t>
            </a:r>
          </a:p>
          <a:p>
            <a:r>
              <a:rPr lang="en-US" baseline="0" dirty="0" smtClean="0"/>
              <a:t>an way to guess or recognize the schema from self-describing format file.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After than, you can omit the schema definition.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4C71B-2133-8042-AE16-3DEB1CC7E1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1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an agenda of Today talk.</a:t>
            </a:r>
          </a:p>
          <a:p>
            <a:r>
              <a:rPr lang="en-US" dirty="0" smtClean="0"/>
              <a:t>Firstly</a:t>
            </a:r>
            <a:r>
              <a:rPr lang="en-US" baseline="0" dirty="0" smtClean="0"/>
              <a:t>, I’ll give an overview of Tajo project. </a:t>
            </a:r>
          </a:p>
          <a:p>
            <a:r>
              <a:rPr lang="en-US" baseline="0" dirty="0" smtClean="0"/>
              <a:t>Then, I’ll have a talk about the milestones and new features 0.10.</a:t>
            </a:r>
          </a:p>
          <a:p>
            <a:r>
              <a:rPr lang="en-US" baseline="0" dirty="0" smtClean="0"/>
              <a:t>Finally, I’ll discuss upcoming release.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4C71B-2133-8042-AE16-3DEB1CC7E1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6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we retrieve nested fields?</a:t>
            </a:r>
          </a:p>
          <a:p>
            <a:r>
              <a:rPr lang="en-US" baseline="0" dirty="0" smtClean="0"/>
              <a:t>You can use dot notation to access nested fields.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example, this column expression let Tajo to access the nested field ‘first name’ under ‘name’.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Nested schema support is still evolving is Tajo project.</a:t>
            </a:r>
          </a:p>
          <a:p>
            <a:r>
              <a:rPr lang="en-US" baseline="0" dirty="0" smtClean="0"/>
              <a:t>We will also add more feature about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4C71B-2133-8042-AE16-3DEB1CC7E1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29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</a:t>
            </a:r>
            <a:r>
              <a:rPr lang="en-US" baseline="0" dirty="0" smtClean="0"/>
              <a:t> of the main feature 0.11 is query federation and </a:t>
            </a:r>
            <a:r>
              <a:rPr lang="en-US" baseline="0" dirty="0" err="1" smtClean="0"/>
              <a:t>tablespace</a:t>
            </a:r>
            <a:r>
              <a:rPr lang="en-US" baseline="0" dirty="0" smtClean="0"/>
              <a:t> support.</a:t>
            </a:r>
          </a:p>
          <a:p>
            <a:r>
              <a:rPr lang="en-US" baseline="0" dirty="0" smtClean="0"/>
              <a:t>You can perform a single query across multiple data sources.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feature has various benefits.</a:t>
            </a:r>
          </a:p>
          <a:p>
            <a:r>
              <a:rPr lang="en-US" baseline="0" dirty="0" smtClean="0"/>
              <a:t>You can offload data stored in RDBMS to Hadoop.</a:t>
            </a:r>
          </a:p>
          <a:p>
            <a:r>
              <a:rPr lang="en-US" baseline="0" dirty="0" smtClean="0"/>
              <a:t>It is very helpful to use an unified SQL interface to access various storages.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4C71B-2133-8042-AE16-3DEB1CC7E1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51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0.11, you can use these data formats and storage types.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4C71B-2133-8042-AE16-3DEB1CC7E1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4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4C71B-2133-8042-AE16-3DEB1CC7E1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05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example shows an </a:t>
            </a:r>
            <a:r>
              <a:rPr lang="en-US" dirty="0" err="1" smtClean="0"/>
              <a:t>tablespace</a:t>
            </a:r>
            <a:r>
              <a:rPr lang="en-US" dirty="0" smtClean="0"/>
              <a:t> configuration.</a:t>
            </a:r>
          </a:p>
          <a:p>
            <a:r>
              <a:rPr lang="en-US" dirty="0" smtClean="0"/>
              <a:t>This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configurare</a:t>
            </a:r>
            <a:r>
              <a:rPr lang="en-US" baseline="0" dirty="0" smtClean="0"/>
              <a:t> sets two </a:t>
            </a:r>
            <a:r>
              <a:rPr lang="en-US" baseline="0" dirty="0" err="1" smtClean="0"/>
              <a:t>tablespaces</a:t>
            </a:r>
            <a:r>
              <a:rPr lang="en-US" baseline="0" dirty="0" smtClean="0"/>
              <a:t> named warehouse and hbase1.</a:t>
            </a:r>
          </a:p>
          <a:p>
            <a:endParaRPr lang="en-US" dirty="0" smtClean="0"/>
          </a:p>
          <a:p>
            <a:r>
              <a:rPr lang="en-US" dirty="0" smtClean="0"/>
              <a:t>After</a:t>
            </a:r>
            <a:r>
              <a:rPr lang="en-US" baseline="0" dirty="0" smtClean="0"/>
              <a:t> you made such a configuration,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4C71B-2133-8042-AE16-3DEB1CC7E1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38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4C71B-2133-8042-AE16-3DEB1CC7E1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468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Of course,</a:t>
            </a:r>
            <a:r>
              <a:rPr lang="en-US" baseline="0" dirty="0" smtClean="0"/>
              <a:t> Tajo pushes down filter and projection into underlying storage.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are also expecting that aggregation also can be pushed down into underlying</a:t>
            </a:r>
            <a:r>
              <a:rPr lang="en-US" baseline="0" dirty="0" smtClean="0"/>
              <a:t> storage like RDBMS.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work is still working.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4C71B-2133-8042-AE16-3DEB1CC7E1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4128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also </a:t>
            </a:r>
            <a:r>
              <a:rPr lang="en-US" dirty="0" err="1" smtClean="0"/>
              <a:t>Hbase</a:t>
            </a:r>
            <a:r>
              <a:rPr lang="en-US" dirty="0" smtClean="0"/>
              <a:t> table write.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Tajo supports bulk load for </a:t>
            </a:r>
            <a:r>
              <a:rPr lang="en-US" baseline="0" dirty="0" err="1" smtClean="0"/>
              <a:t>hbase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This approach is to write </a:t>
            </a:r>
            <a:r>
              <a:rPr lang="en-US" baseline="0" dirty="0" err="1" smtClean="0"/>
              <a:t>hfile</a:t>
            </a:r>
            <a:r>
              <a:rPr lang="en-US" baseline="0" dirty="0" smtClean="0"/>
              <a:t> directly and let </a:t>
            </a:r>
            <a:r>
              <a:rPr lang="en-US" baseline="0" dirty="0" err="1" smtClean="0"/>
              <a:t>hbase</a:t>
            </a:r>
            <a:r>
              <a:rPr lang="en-US" baseline="0" dirty="0" smtClean="0"/>
              <a:t> to load the </a:t>
            </a:r>
            <a:r>
              <a:rPr lang="en-US" baseline="0" dirty="0" err="1" smtClean="0"/>
              <a:t>hfile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Also, Tajo support put mode. With put mode, you can instantly insert row into </a:t>
            </a:r>
            <a:r>
              <a:rPr lang="en-US" baseline="0" dirty="0" err="1" smtClean="0"/>
              <a:t>Hbase</a:t>
            </a:r>
            <a:r>
              <a:rPr lang="en-US" baseline="0" dirty="0" smtClean="0"/>
              <a:t> by using insert statement.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Kafka</a:t>
            </a:r>
            <a:r>
              <a:rPr lang="en-US" baseline="0" dirty="0" smtClean="0"/>
              <a:t> and Elastic search</a:t>
            </a:r>
            <a:r>
              <a:rPr lang="en-US" dirty="0" smtClean="0"/>
              <a:t> are already patch available.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ORC scanner is also patch available.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have a plan to ORC scanning and writing to 0.11.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4C71B-2133-8042-AE16-3DEB1CC7E1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517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data</a:t>
            </a:r>
            <a:r>
              <a:rPr lang="en-US" baseline="0" dirty="0" smtClean="0"/>
              <a:t> scientist have asked us to support python </a:t>
            </a:r>
            <a:r>
              <a:rPr lang="en-US" baseline="0" dirty="0" err="1" smtClean="0"/>
              <a:t>udf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So, we add this feature to 0.11.</a:t>
            </a:r>
          </a:p>
          <a:p>
            <a:r>
              <a:rPr lang="en-US" baseline="0" dirty="0" smtClean="0"/>
              <a:t>Tajo support UDF as well UDFA.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4C71B-2133-8042-AE16-3DEB1CC7E1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784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606189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6EAA3-7969-1E40-A2D0-34A2747F290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67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76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4C71B-2133-8042-AE16-3DEB1CC7E1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26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4C71B-2133-8042-AE16-3DEB1CC7E1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94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4C71B-2133-8042-AE16-3DEB1CC7E1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92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4C71B-2133-8042-AE16-3DEB1CC7E1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88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4C71B-2133-8042-AE16-3DEB1CC7E1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35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FB03-4803-9949-B283-1C5DC7CDB6FF}" type="datetimeFigureOut">
              <a:rPr lang="en-US" smtClean="0"/>
              <a:t>7/16/15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8D015-E45E-6046-8A7B-5C6E25B4A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78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FB03-4803-9949-B283-1C5DC7CDB6FF}" type="datetimeFigureOut">
              <a:rPr lang="en-US" smtClean="0"/>
              <a:t>7/16/15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8D015-E45E-6046-8A7B-5C6E25B4A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1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FB03-4803-9949-B283-1C5DC7CDB6FF}" type="datetimeFigureOut">
              <a:rPr lang="en-US" smtClean="0"/>
              <a:t>7/16/15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8D015-E45E-6046-8A7B-5C6E25B4A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36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829" y="373065"/>
            <a:ext cx="433388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 bwMode="auto">
          <a:xfrm>
            <a:off x="0" y="6455302"/>
            <a:ext cx="9144000" cy="40481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 dirty="0"/>
          </a:p>
        </p:txBody>
      </p:sp>
      <p:sp>
        <p:nvSpPr>
          <p:cNvPr id="11" name="제목 1"/>
          <p:cNvSpPr>
            <a:spLocks noGrp="1"/>
          </p:cNvSpPr>
          <p:nvPr>
            <p:ph type="title" hasCustomPrompt="1"/>
          </p:nvPr>
        </p:nvSpPr>
        <p:spPr>
          <a:xfrm>
            <a:off x="628680" y="476659"/>
            <a:ext cx="8244000" cy="383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2100" b="1" kern="1200">
                <a:solidFill>
                  <a:srgbClr val="4D4D4D"/>
                </a:solidFill>
                <a:latin typeface="+mn-lt"/>
                <a:ea typeface="Daum_SemiBold" pitchFamily="2" charset="-127"/>
                <a:cs typeface="+mn-cs"/>
              </a:defRPr>
            </a:lvl1pPr>
          </a:lstStyle>
          <a:p>
            <a:r>
              <a:rPr lang="en-US" altLang="ko-KR" dirty="0" smtClean="0"/>
              <a:t>Please enter the subtitle</a:t>
            </a:r>
            <a:endParaRPr lang="ko-KR" altLang="en-US" dirty="0"/>
          </a:p>
        </p:txBody>
      </p:sp>
      <p:sp>
        <p:nvSpPr>
          <p:cNvPr id="12" name="내용 개체 틀 2"/>
          <p:cNvSpPr>
            <a:spLocks noGrp="1"/>
          </p:cNvSpPr>
          <p:nvPr>
            <p:ph idx="1" hasCustomPrompt="1"/>
          </p:nvPr>
        </p:nvSpPr>
        <p:spPr>
          <a:xfrm>
            <a:off x="323529" y="1196752"/>
            <a:ext cx="8496944" cy="5127344"/>
          </a:xfrm>
          <a:prstGeom prst="rect">
            <a:avLst/>
          </a:prstGeom>
        </p:spPr>
        <p:txBody>
          <a:bodyPr/>
          <a:lstStyle>
            <a:lvl1pPr>
              <a:defRPr kumimoji="1" lang="ko-KR" altLang="en-US" sz="2250" b="1" kern="1200" dirty="0" smtClean="0">
                <a:solidFill>
                  <a:srgbClr val="4D4D4D"/>
                </a:solidFill>
                <a:latin typeface="+mn-lt"/>
                <a:ea typeface="나눔고딕" pitchFamily="50" charset="-127"/>
                <a:cs typeface="+mn-cs"/>
              </a:defRPr>
            </a:lvl1pPr>
            <a:lvl2pPr>
              <a:defRPr sz="19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나눔고딕" pitchFamily="50" charset="-127"/>
              </a:defRPr>
            </a:lvl2pPr>
            <a:lvl3pPr>
              <a:defRPr sz="16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나눔고딕" pitchFamily="50" charset="-127"/>
              </a:defRPr>
            </a:lvl3pPr>
            <a:lvl4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나눔고딕" pitchFamily="50" charset="-127"/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나눔고딕" pitchFamily="50" charset="-127"/>
              </a:defRPr>
            </a:lvl5pPr>
          </a:lstStyle>
          <a:p>
            <a:pPr lvl="0"/>
            <a:r>
              <a:rPr lang="en-US" altLang="ko-KR" dirty="0" smtClean="0"/>
              <a:t>Contents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</a:t>
            </a:r>
            <a:endParaRPr lang="ko-KR" altLang="en-US" dirty="0" smtClean="0"/>
          </a:p>
          <a:p>
            <a:pPr lvl="3"/>
            <a:r>
              <a:rPr lang="en-US" altLang="ko-KR" dirty="0" smtClean="0"/>
              <a:t>Fourth</a:t>
            </a:r>
            <a:endParaRPr lang="ko-KR" altLang="en-US" dirty="0" smtClean="0"/>
          </a:p>
          <a:p>
            <a:pPr lvl="4"/>
            <a:r>
              <a:rPr lang="en-US" altLang="ko-KR" dirty="0" smtClean="0"/>
              <a:t>Fifth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0" y="93980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7"/>
          <p:cNvSpPr>
            <a:spLocks noGrp="1"/>
          </p:cNvSpPr>
          <p:nvPr>
            <p:ph type="sldNum" sz="quarter" idx="11"/>
          </p:nvPr>
        </p:nvSpPr>
        <p:spPr>
          <a:xfrm>
            <a:off x="152385" y="6492901"/>
            <a:ext cx="561964" cy="365125"/>
          </a:xfrm>
          <a:prstGeom prst="rect">
            <a:avLst/>
          </a:prstGeom>
        </p:spPr>
        <p:txBody>
          <a:bodyPr/>
          <a:lstStyle>
            <a:lvl1pPr algn="l">
              <a:defRPr sz="675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3CCBD3DA-49E9-434D-8B2A-A3231F3082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660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FB03-4803-9949-B283-1C5DC7CDB6FF}" type="datetimeFigureOut">
              <a:rPr lang="en-US" smtClean="0"/>
              <a:t>7/16/15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8D015-E45E-6046-8A7B-5C6E25B4A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95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FB03-4803-9949-B283-1C5DC7CDB6FF}" type="datetimeFigureOut">
              <a:rPr lang="en-US" smtClean="0"/>
              <a:t>7/16/15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8D015-E45E-6046-8A7B-5C6E25B4A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4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FB03-4803-9949-B283-1C5DC7CDB6FF}" type="datetimeFigureOut">
              <a:rPr lang="en-US" smtClean="0"/>
              <a:t>7/16/15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8D015-E45E-6046-8A7B-5C6E25B4A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82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FB03-4803-9949-B283-1C5DC7CDB6FF}" type="datetimeFigureOut">
              <a:rPr lang="en-US" smtClean="0"/>
              <a:t>7/16/15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8D015-E45E-6046-8A7B-5C6E25B4A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43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FB03-4803-9949-B283-1C5DC7CDB6FF}" type="datetimeFigureOut">
              <a:rPr lang="en-US" smtClean="0"/>
              <a:t>7/16/15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8D015-E45E-6046-8A7B-5C6E25B4A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6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FB03-4803-9949-B283-1C5DC7CDB6FF}" type="datetimeFigureOut">
              <a:rPr lang="en-US" smtClean="0"/>
              <a:t>7/16/15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8D015-E45E-6046-8A7B-5C6E25B4A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87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FB03-4803-9949-B283-1C5DC7CDB6FF}" type="datetimeFigureOut">
              <a:rPr lang="en-US" smtClean="0"/>
              <a:t>7/16/15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8D015-E45E-6046-8A7B-5C6E25B4A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75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FB03-4803-9949-B283-1C5DC7CDB6FF}" type="datetimeFigureOut">
              <a:rPr lang="en-US" smtClean="0"/>
              <a:t>7/16/15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8D015-E45E-6046-8A7B-5C6E25B4A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67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6FB03-4803-9949-B283-1C5DC7CDB6FF}" type="datetimeFigureOut">
              <a:rPr lang="en-US" smtClean="0"/>
              <a:t>7/16/15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8D015-E45E-6046-8A7B-5C6E25B4A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6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uter.com/blog/setting-up-a-tajo-cluster-on-amazon-emr/" TargetMode="External"/><Relationship Id="rId4" Type="http://schemas.openxmlformats.org/officeDocument/2006/relationships/hyperlink" Target="https://github.com/awslabs/emr-bootstrap-actions/tree/master/tajo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8" Type="http://schemas.openxmlformats.org/officeDocument/2006/relationships/image" Target="../media/image19.tiff"/><Relationship Id="rId9" Type="http://schemas.openxmlformats.org/officeDocument/2006/relationships/image" Target="../media/image20.tiff"/><Relationship Id="rId10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tajo.apache.org/docs/devel/functions/python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tajo.apache.org" TargetMode="External"/><Relationship Id="rId4" Type="http://schemas.openxmlformats.org/officeDocument/2006/relationships/hyperlink" Target="http://tajo.apache.org/docs/0.10.0/getting_started.html" TargetMode="External"/><Relationship Id="rId5" Type="http://schemas.openxmlformats.org/officeDocument/2006/relationships/hyperlink" Target="http://tajo.apache.org/downloads.html" TargetMode="External"/><Relationship Id="rId6" Type="http://schemas.openxmlformats.org/officeDocument/2006/relationships/hyperlink" Target="https://issues.apache.org/jira/browse/TAJO" TargetMode="External"/><Relationship Id="rId7" Type="http://schemas.openxmlformats.org/officeDocument/2006/relationships/hyperlink" Target="mailto:dev-subscribe@tajo.apache.org" TargetMode="External"/><Relationship Id="rId8" Type="http://schemas.openxmlformats.org/officeDocument/2006/relationships/hyperlink" Target="mailto:tajo-dev-subscribe@incubator.apache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What’s New Tajo 0.11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Tajo Seoul </a:t>
            </a:r>
            <a:r>
              <a:rPr lang="en-US" sz="2400" dirty="0" err="1" smtClean="0"/>
              <a:t>Meetup</a:t>
            </a:r>
            <a:r>
              <a:rPr lang="en-US" sz="2400" dirty="0" smtClean="0"/>
              <a:t> 2015. 07</a:t>
            </a:r>
            <a:endParaRPr lang="en-US" sz="2400" dirty="0"/>
          </a:p>
          <a:p>
            <a:r>
              <a:rPr lang="en-US" sz="2400" dirty="0" err="1"/>
              <a:t>Hyunsik</a:t>
            </a:r>
            <a:r>
              <a:rPr lang="en-US" sz="2400" dirty="0"/>
              <a:t> Choi, </a:t>
            </a:r>
            <a:r>
              <a:rPr lang="en-US" sz="2400" dirty="0" err="1"/>
              <a:t>Gruter</a:t>
            </a:r>
            <a:r>
              <a:rPr lang="en-US" sz="2400" dirty="0"/>
              <a:t> Inc</a:t>
            </a:r>
            <a:r>
              <a:rPr lang="en-US" sz="2400" dirty="0" smtClean="0"/>
              <a:t>.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003" y="5936130"/>
            <a:ext cx="2673350" cy="79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Selected Features in 0.10</a:t>
            </a:r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7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Hbase</a:t>
            </a:r>
            <a:r>
              <a:rPr lang="en-US" b="1" dirty="0" smtClean="0"/>
              <a:t> Storage Support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a typeface="Courier" charset="0"/>
                <a:cs typeface="Courier" charset="0"/>
              </a:rPr>
              <a:t>You can use SQL to access </a:t>
            </a:r>
            <a:r>
              <a:rPr lang="en-US" dirty="0" err="1" smtClean="0">
                <a:ea typeface="Courier" charset="0"/>
                <a:cs typeface="Courier" charset="0"/>
              </a:rPr>
              <a:t>Hbase</a:t>
            </a:r>
            <a:r>
              <a:rPr lang="en-US" dirty="0" smtClean="0">
                <a:ea typeface="Courier" charset="0"/>
                <a:cs typeface="Courier" charset="0"/>
              </a:rPr>
              <a:t> tables.</a:t>
            </a:r>
          </a:p>
          <a:p>
            <a:r>
              <a:rPr lang="en-US" dirty="0" smtClean="0">
                <a:ea typeface="Courier" charset="0"/>
                <a:cs typeface="Courier" charset="0"/>
              </a:rPr>
              <a:t>Tajo supports </a:t>
            </a:r>
            <a:r>
              <a:rPr lang="en-US" dirty="0" err="1" smtClean="0">
                <a:ea typeface="Courier" charset="0"/>
                <a:cs typeface="Courier" charset="0"/>
              </a:rPr>
              <a:t>Hbase</a:t>
            </a:r>
            <a:r>
              <a:rPr lang="en-US" dirty="0" smtClean="0">
                <a:ea typeface="Courier" charset="0"/>
                <a:cs typeface="Courier" charset="0"/>
              </a:rPr>
              <a:t> storage</a:t>
            </a:r>
          </a:p>
          <a:p>
            <a:pPr lvl="1"/>
            <a:r>
              <a:rPr lang="en-US" dirty="0" smtClean="0">
                <a:ea typeface="Courier" charset="0"/>
                <a:cs typeface="Courier" charset="0"/>
              </a:rPr>
              <a:t>CREATE (EXTERNAL)/DROP/INSERT (OVERWRITE)/SELECT</a:t>
            </a:r>
          </a:p>
          <a:p>
            <a:pPr lvl="1"/>
            <a:r>
              <a:rPr lang="en-US" dirty="0" smtClean="0">
                <a:ea typeface="Courier" charset="0"/>
                <a:cs typeface="Courier" charset="0"/>
              </a:rPr>
              <a:t>Bulk Insertion through Direct </a:t>
            </a:r>
            <a:r>
              <a:rPr lang="en-US" dirty="0" err="1" smtClean="0">
                <a:ea typeface="Courier" charset="0"/>
                <a:cs typeface="Courier" charset="0"/>
              </a:rPr>
              <a:t>HFile</a:t>
            </a:r>
            <a:r>
              <a:rPr lang="en-US" dirty="0" smtClean="0">
                <a:ea typeface="Courier" charset="0"/>
                <a:cs typeface="Courier" charset="0"/>
              </a:rPr>
              <a:t> writing</a:t>
            </a:r>
          </a:p>
          <a:p>
            <a:pPr marL="342900" lvl="1" indent="0">
              <a:buNone/>
            </a:pPr>
            <a:endParaRPr lang="en-US" dirty="0">
              <a:ea typeface="Courier" charset="0"/>
              <a:cs typeface="Courier" charset="0"/>
            </a:endParaRPr>
          </a:p>
          <a:p>
            <a:pPr marL="342900" lvl="1" indent="0">
              <a:buNone/>
            </a:pPr>
            <a:r>
              <a:rPr lang="en-US" sz="1500" b="1" dirty="0">
                <a:latin typeface="Courier" charset="0"/>
                <a:ea typeface="Courier" charset="0"/>
                <a:cs typeface="Courier" charset="0"/>
              </a:rPr>
              <a:t>CREATE TABLE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hbase_t1 (key </a:t>
            </a:r>
            <a:r>
              <a:rPr lang="en-US" sz="1500" b="1" dirty="0"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,  col1 </a:t>
            </a:r>
            <a:r>
              <a:rPr lang="en-US" sz="1500" b="1" dirty="0"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, col2 </a:t>
            </a:r>
            <a:r>
              <a:rPr lang="en-US" sz="1500" b="1" dirty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500" b="1" dirty="0">
                <a:latin typeface="Courier" charset="0"/>
                <a:ea typeface="Courier" charset="0"/>
                <a:cs typeface="Courier" charset="0"/>
              </a:rPr>
              <a:t>USING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hbase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342900" lvl="1" indent="0">
              <a:buNone/>
            </a:pPr>
            <a:r>
              <a:rPr lang="en-US" sz="1500" b="1" dirty="0"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(</a:t>
            </a:r>
          </a:p>
          <a:p>
            <a:pPr marL="342900" lvl="1" indent="0">
              <a:buNone/>
            </a:pP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 ‘table’ = ‘t1’, </a:t>
            </a:r>
          </a:p>
          <a:p>
            <a:pPr marL="342900" lvl="1" indent="0">
              <a:buNone/>
            </a:pP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 ‘columns’ = ‘:key,cf1:col1,cf2:col2`, </a:t>
            </a:r>
          </a:p>
          <a:p>
            <a:pPr marL="342900" lvl="1" indent="0">
              <a:buNone/>
            </a:pP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 ‘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hbase.zookeeper.quorum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’ = ‘host1:2181,host2:2181’</a:t>
            </a:r>
          </a:p>
          <a:p>
            <a:pPr marL="342900" lvl="1" indent="0">
              <a:buNone/>
            </a:pP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47696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Better AWS support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Optimized for S3 and EMR environments</a:t>
            </a:r>
          </a:p>
          <a:p>
            <a:r>
              <a:rPr lang="en-US" dirty="0" smtClean="0"/>
              <a:t>Fixed many bugs related to S3</a:t>
            </a:r>
          </a:p>
          <a:p>
            <a:r>
              <a:rPr lang="en-US" dirty="0" smtClean="0"/>
              <a:t>EMR bootstrap supported in AWS Labs </a:t>
            </a:r>
            <a:r>
              <a:rPr lang="en-US" dirty="0" err="1" smtClean="0"/>
              <a:t>Github</a:t>
            </a:r>
            <a:r>
              <a:rPr lang="en-US" dirty="0" smtClean="0"/>
              <a:t> repo</a:t>
            </a:r>
          </a:p>
          <a:p>
            <a:endParaRPr lang="en-US" dirty="0"/>
          </a:p>
          <a:p>
            <a:r>
              <a:rPr lang="en-US" sz="2400" dirty="0" smtClean="0"/>
              <a:t>A quick guide for Tajo on EMR</a:t>
            </a:r>
          </a:p>
          <a:p>
            <a:pPr lvl="1"/>
            <a:r>
              <a:rPr lang="en-US" sz="1800" dirty="0" smtClean="0">
                <a:hlinkClick r:id="rId3"/>
              </a:rPr>
              <a:t>http</a:t>
            </a:r>
            <a:r>
              <a:rPr lang="en-US" sz="1800" dirty="0">
                <a:hlinkClick r:id="rId3"/>
              </a:rPr>
              <a:t>://www.gruter.com/blog/setting-up-a-tajo-cluster-on-amazon-emr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/>
          </a:p>
          <a:p>
            <a:r>
              <a:rPr lang="en-US" sz="2400" dirty="0" smtClean="0"/>
              <a:t>EMR bootstrap for Tajo on EMR</a:t>
            </a:r>
          </a:p>
          <a:p>
            <a:pPr lvl="1"/>
            <a:r>
              <a:rPr lang="en-US" sz="1800" dirty="0">
                <a:hlinkClick r:id="rId4"/>
              </a:rPr>
              <a:t>https://</a:t>
            </a:r>
            <a:r>
              <a:rPr lang="en-US" sz="1800" dirty="0" smtClean="0">
                <a:hlinkClick r:id="rId4"/>
              </a:rPr>
              <a:t>github.com/awslabs/emr-bootstrap-actions/tree/master/tajo</a:t>
            </a:r>
            <a:endParaRPr lang="en-US" sz="18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009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347864" y="4551334"/>
            <a:ext cx="2448272" cy="5040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Tajo JDBC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5444058" y="5304452"/>
            <a:ext cx="0" cy="64807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6" idx="2"/>
            <a:endCxn id="13" idx="0"/>
          </p:cNvCxnSpPr>
          <p:nvPr/>
        </p:nvCxnSpPr>
        <p:spPr>
          <a:xfrm>
            <a:off x="4572000" y="5055390"/>
            <a:ext cx="576" cy="19469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>
            <a:off x="7100242" y="5304452"/>
            <a:ext cx="0" cy="64807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>
            <a:off x="3787874" y="5304452"/>
            <a:ext cx="0" cy="64807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>
            <a:off x="2131690" y="5304452"/>
            <a:ext cx="0" cy="64807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361306" y="5250086"/>
            <a:ext cx="6422540" cy="50405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Tajo Cluster</a:t>
            </a:r>
            <a:endParaRPr lang="ko-KR" altLang="en-US" sz="1600" dirty="0"/>
          </a:p>
        </p:txBody>
      </p:sp>
      <p:pic>
        <p:nvPicPr>
          <p:cNvPr id="88" name="그림 87" descr="Silver_Spotfire_tour_overvie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9872" y="2129958"/>
            <a:ext cx="2592288" cy="1950107"/>
          </a:xfrm>
          <a:prstGeom prst="rect">
            <a:avLst/>
          </a:prstGeom>
        </p:spPr>
      </p:pic>
      <p:pic>
        <p:nvPicPr>
          <p:cNvPr id="94" name="그림 93" descr="kettl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536" y="2057950"/>
            <a:ext cx="2736303" cy="2031705"/>
          </a:xfrm>
          <a:prstGeom prst="rect">
            <a:avLst/>
          </a:prstGeom>
        </p:spPr>
      </p:pic>
      <p:pic>
        <p:nvPicPr>
          <p:cNvPr id="95" name="그림 94" descr="no_param_report_preview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0192" y="2013125"/>
            <a:ext cx="2631283" cy="2016224"/>
          </a:xfrm>
          <a:prstGeom prst="rect">
            <a:avLst/>
          </a:prstGeom>
        </p:spPr>
      </p:pic>
      <p:sp>
        <p:nvSpPr>
          <p:cNvPr id="96" name="slide17_shape1"/>
          <p:cNvSpPr>
            <a:spLocks noGrp="1"/>
          </p:cNvSpPr>
          <p:nvPr>
            <p:ph idx="4294967295"/>
          </p:nvPr>
        </p:nvSpPr>
        <p:spPr>
          <a:xfrm>
            <a:off x="323529" y="1625902"/>
            <a:ext cx="2880319" cy="5040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algn="ctr">
              <a:lnSpc>
                <a:spcPct val="150000"/>
              </a:lnSpc>
              <a:buNone/>
            </a:pPr>
            <a:r>
              <a:rPr lang="en-US" altLang="ko-KR" sz="1600" b="1" dirty="0" smtClean="0">
                <a:solidFill>
                  <a:schemeClr val="tx1">
                    <a:alpha val="100000"/>
                  </a:schemeClr>
                </a:solidFill>
                <a:ea typeface="나눔고딕 ExtraBold" pitchFamily="50" charset="-127"/>
              </a:rPr>
              <a:t>ETL Tools</a:t>
            </a:r>
            <a:endParaRPr lang="en-US" altLang="ko-KR" sz="1600" b="1" dirty="0">
              <a:solidFill>
                <a:schemeClr val="tx1">
                  <a:alpha val="100000"/>
                </a:schemeClr>
              </a:solidFill>
              <a:ea typeface="나눔고딕 ExtraBold" pitchFamily="50" charset="-127"/>
            </a:endParaRPr>
          </a:p>
        </p:txBody>
      </p:sp>
      <p:sp>
        <p:nvSpPr>
          <p:cNvPr id="97" name="slide17_shape1"/>
          <p:cNvSpPr>
            <a:spLocks noGrp="1"/>
          </p:cNvSpPr>
          <p:nvPr>
            <p:ph idx="4294967295"/>
          </p:nvPr>
        </p:nvSpPr>
        <p:spPr>
          <a:xfrm>
            <a:off x="3347865" y="1625902"/>
            <a:ext cx="2880319" cy="5040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algn="ctr">
              <a:lnSpc>
                <a:spcPct val="150000"/>
              </a:lnSpc>
              <a:buNone/>
            </a:pPr>
            <a:r>
              <a:rPr lang="en-US" altLang="ko-KR" sz="1600" b="1" dirty="0" smtClean="0">
                <a:solidFill>
                  <a:schemeClr val="tx1">
                    <a:alpha val="100000"/>
                  </a:schemeClr>
                </a:solidFill>
                <a:ea typeface="나눔고딕 ExtraBold" pitchFamily="50" charset="-127"/>
              </a:rPr>
              <a:t>BI Tools</a:t>
            </a:r>
            <a:endParaRPr lang="en-US" altLang="ko-KR" sz="1600" b="1" dirty="0">
              <a:solidFill>
                <a:schemeClr val="tx1">
                  <a:alpha val="100000"/>
                </a:schemeClr>
              </a:solidFill>
              <a:ea typeface="나눔고딕 ExtraBold" pitchFamily="50" charset="-127"/>
            </a:endParaRPr>
          </a:p>
        </p:txBody>
      </p:sp>
      <p:sp>
        <p:nvSpPr>
          <p:cNvPr id="98" name="slide17_shape1"/>
          <p:cNvSpPr>
            <a:spLocks noGrp="1"/>
          </p:cNvSpPr>
          <p:nvPr>
            <p:ph idx="4294967295"/>
          </p:nvPr>
        </p:nvSpPr>
        <p:spPr>
          <a:xfrm>
            <a:off x="6156177" y="1581077"/>
            <a:ext cx="2880319" cy="5040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algn="ctr">
              <a:lnSpc>
                <a:spcPct val="150000"/>
              </a:lnSpc>
              <a:buNone/>
            </a:pPr>
            <a:r>
              <a:rPr lang="en-US" altLang="ko-KR" sz="1600" b="1" dirty="0" smtClean="0">
                <a:solidFill>
                  <a:schemeClr val="tx1">
                    <a:alpha val="100000"/>
                  </a:schemeClr>
                </a:solidFill>
                <a:ea typeface="나눔고딕 ExtraBold" pitchFamily="50" charset="-127"/>
              </a:rPr>
              <a:t>Reporting tools</a:t>
            </a:r>
            <a:endParaRPr lang="en-US" altLang="ko-KR" sz="1600" b="1" dirty="0">
              <a:solidFill>
                <a:schemeClr val="tx1">
                  <a:alpha val="100000"/>
                </a:schemeClr>
              </a:solidFill>
              <a:ea typeface="나눔고딕 ExtraBold" pitchFamily="50" charset="-127"/>
            </a:endParaRPr>
          </a:p>
        </p:txBody>
      </p:sp>
      <p:sp>
        <p:nvSpPr>
          <p:cNvPr id="100" name="위쪽 화살표 99"/>
          <p:cNvSpPr/>
          <p:nvPr/>
        </p:nvSpPr>
        <p:spPr>
          <a:xfrm>
            <a:off x="4427984" y="4074174"/>
            <a:ext cx="288032" cy="432048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위쪽 화살표 100"/>
          <p:cNvSpPr/>
          <p:nvPr/>
        </p:nvSpPr>
        <p:spPr>
          <a:xfrm rot="2666155">
            <a:off x="6026079" y="4017390"/>
            <a:ext cx="288032" cy="568819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위쪽 화살표 101"/>
          <p:cNvSpPr/>
          <p:nvPr/>
        </p:nvSpPr>
        <p:spPr>
          <a:xfrm rot="18761822">
            <a:off x="2790456" y="4089398"/>
            <a:ext cx="288032" cy="568819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Better SQL tool support via thin JDBC</a:t>
            </a:r>
            <a:endParaRPr lang="en-US" sz="4000" b="1" dirty="0"/>
          </a:p>
        </p:txBody>
      </p:sp>
      <p:sp>
        <p:nvSpPr>
          <p:cNvPr id="5" name="Magnetic Disk 4"/>
          <p:cNvSpPr/>
          <p:nvPr/>
        </p:nvSpPr>
        <p:spPr>
          <a:xfrm>
            <a:off x="1669608" y="5980579"/>
            <a:ext cx="924164" cy="5199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HDFS</a:t>
            </a:r>
            <a:endParaRPr lang="en-US" dirty="0"/>
          </a:p>
        </p:txBody>
      </p:sp>
      <p:sp>
        <p:nvSpPr>
          <p:cNvPr id="31" name="Magnetic Disk 30"/>
          <p:cNvSpPr/>
          <p:nvPr/>
        </p:nvSpPr>
        <p:spPr>
          <a:xfrm>
            <a:off x="3344448" y="5980579"/>
            <a:ext cx="924164" cy="5199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HBase</a:t>
            </a:r>
            <a:endParaRPr lang="en-US" dirty="0"/>
          </a:p>
        </p:txBody>
      </p:sp>
      <p:sp>
        <p:nvSpPr>
          <p:cNvPr id="32" name="Magnetic Disk 31"/>
          <p:cNvSpPr/>
          <p:nvPr/>
        </p:nvSpPr>
        <p:spPr>
          <a:xfrm>
            <a:off x="5019288" y="5980579"/>
            <a:ext cx="924164" cy="5199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33" name="Magnetic Disk 32"/>
          <p:cNvSpPr/>
          <p:nvPr/>
        </p:nvSpPr>
        <p:spPr>
          <a:xfrm>
            <a:off x="6645619" y="5980579"/>
            <a:ext cx="924164" cy="5199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4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스크린샷 2015-04-16 오전 2.42.5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4446" y="2507698"/>
            <a:ext cx="7715272" cy="3921698"/>
          </a:xfrm>
          <a:prstGeom prst="rect">
            <a:avLst/>
          </a:prstGeom>
        </p:spPr>
      </p:pic>
      <p:pic>
        <p:nvPicPr>
          <p:cNvPr id="26" name="그림 25" descr="tajo_zeppelin_airline_en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1439095"/>
            <a:ext cx="5037859" cy="46434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b="1" dirty="0" smtClean="0"/>
              <a:t>Zeppelin Integration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282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Improved Performance and Stability</a:t>
            </a:r>
            <a:endParaRPr lang="en-US" sz="40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 err="1" smtClean="0"/>
              <a:t>Offheap</a:t>
            </a:r>
            <a:r>
              <a:rPr lang="en-US" dirty="0" smtClean="0"/>
              <a:t> sort operator for ORDER BY (TAJO-907)</a:t>
            </a:r>
            <a:endParaRPr lang="en-US" dirty="0"/>
          </a:p>
          <a:p>
            <a:r>
              <a:rPr lang="en-US" sz="2400" dirty="0" smtClean="0"/>
              <a:t>Hash shuffle IO improvement (TAJO-374, TAJO-987)</a:t>
            </a:r>
          </a:p>
          <a:p>
            <a:r>
              <a:rPr lang="en-US" sz="2400" dirty="0" err="1" smtClean="0"/>
              <a:t>Skewness</a:t>
            </a:r>
            <a:r>
              <a:rPr lang="en-US" sz="2400" dirty="0" smtClean="0"/>
              <a:t> handling of hash shuffle</a:t>
            </a:r>
          </a:p>
          <a:p>
            <a:r>
              <a:rPr lang="en-US" sz="2400" dirty="0" smtClean="0"/>
              <a:t>Automatic parallel degree choice during runtime</a:t>
            </a:r>
          </a:p>
          <a:p>
            <a:r>
              <a:rPr lang="en-US" sz="2400" dirty="0" smtClean="0"/>
              <a:t>Lots of query optimizer improvements</a:t>
            </a:r>
          </a:p>
          <a:p>
            <a:r>
              <a:rPr lang="en-US" sz="2400" dirty="0" smtClean="0"/>
              <a:t>Add Master HA (TAJO-704)</a:t>
            </a:r>
          </a:p>
          <a:p>
            <a:r>
              <a:rPr lang="en-US" sz="2400" dirty="0" smtClean="0"/>
              <a:t>More error-tolerant shuffle fetch (TAJO-789, TAJO-953)</a:t>
            </a:r>
          </a:p>
        </p:txBody>
      </p:sp>
    </p:spTree>
    <p:extLst>
      <p:ext uri="{BB962C8B-B14F-4D97-AF65-F5344CB8AC3E}">
        <p14:creationId xmlns:p14="http://schemas.microsoft.com/office/powerpoint/2010/main" val="200552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What’s New in Tajo 0.11</a:t>
            </a:r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Nested data and JSON support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2226469"/>
            <a:ext cx="6304621" cy="326350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Nested data is becoming common</a:t>
            </a:r>
          </a:p>
          <a:p>
            <a:pPr lvl="1"/>
            <a:r>
              <a:rPr lang="en-US" dirty="0" smtClean="0"/>
              <a:t>JSON, BSON, XML, Protocol Buffer, Avro, Parquet, …</a:t>
            </a:r>
          </a:p>
          <a:p>
            <a:pPr lvl="1"/>
            <a:r>
              <a:rPr lang="en-US" dirty="0" smtClean="0"/>
              <a:t>Many web applications in common use JSON.</a:t>
            </a:r>
          </a:p>
          <a:p>
            <a:pPr lvl="1"/>
            <a:r>
              <a:rPr lang="en-US" dirty="0" err="1" smtClean="0"/>
              <a:t>MongoDB</a:t>
            </a:r>
            <a:r>
              <a:rPr lang="en-US" dirty="0" smtClean="0"/>
              <a:t> by default uses JSON document</a:t>
            </a:r>
          </a:p>
          <a:p>
            <a:pPr lvl="1"/>
            <a:r>
              <a:rPr lang="en-US" dirty="0" smtClean="0"/>
              <a:t>Many </a:t>
            </a:r>
            <a:r>
              <a:rPr lang="en-US" dirty="0" err="1" smtClean="0"/>
              <a:t>Hbase</a:t>
            </a:r>
            <a:r>
              <a:rPr lang="en-US" dirty="0" smtClean="0"/>
              <a:t> users also store JSON document in a cell.</a:t>
            </a:r>
          </a:p>
          <a:p>
            <a:endParaRPr lang="en-US" dirty="0" smtClean="0"/>
          </a:p>
          <a:p>
            <a:r>
              <a:rPr lang="en-US" dirty="0" smtClean="0"/>
              <a:t>Flattening causes lots of data/computation overhead.</a:t>
            </a:r>
          </a:p>
          <a:p>
            <a:endParaRPr lang="en-US" dirty="0" smtClean="0"/>
          </a:p>
          <a:p>
            <a:r>
              <a:rPr lang="en-US" dirty="0" smtClean="0"/>
              <a:t>Tajo 0.11 natively supports nested data types.</a:t>
            </a:r>
            <a:endParaRPr lang="en-US" dirty="0"/>
          </a:p>
        </p:txBody>
      </p:sp>
      <p:pic>
        <p:nvPicPr>
          <p:cNvPr id="7" name="Picture 6" descr="Screen Shot 2015-05-21 at 12.45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71" y="2125266"/>
            <a:ext cx="1933575" cy="29146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416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How to create a nested schema table</a:t>
            </a:r>
            <a:endParaRPr lang="en-US" sz="4000" b="1" dirty="0"/>
          </a:p>
        </p:txBody>
      </p:sp>
      <p:pic>
        <p:nvPicPr>
          <p:cNvPr id="7" name="Picture 6" descr="Screen Shot 2015-05-21 at 1.01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026" y="2467106"/>
            <a:ext cx="4000500" cy="1733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439490" y="2027967"/>
            <a:ext cx="42955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Use ‘RECORD’ keyword to define </a:t>
            </a:r>
            <a:r>
              <a:rPr lang="en-US" sz="1500" b="1" dirty="0" smtClean="0"/>
              <a:t>complex data type</a:t>
            </a:r>
            <a:endParaRPr lang="en-US" sz="1500" b="1" dirty="0"/>
          </a:p>
        </p:txBody>
      </p:sp>
      <p:pic>
        <p:nvPicPr>
          <p:cNvPr id="9" name="Picture 8" descr="Screen Shot 2015-05-21 at 1.03.0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3" y="4467225"/>
            <a:ext cx="8562975" cy="847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040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Loose schema for self-describing formats</a:t>
            </a:r>
            <a:endParaRPr lang="en-US" sz="3600" b="1" dirty="0"/>
          </a:p>
        </p:txBody>
      </p:sp>
      <p:pic>
        <p:nvPicPr>
          <p:cNvPr id="10" name="Picture 9" descr="Screen Shot 2015-05-21 at 1.01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9" y="2444577"/>
            <a:ext cx="3072704" cy="13315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Screen Shot 2015-05-21 at 1.03.0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3" y="4481405"/>
            <a:ext cx="8562975" cy="847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 descr="Screen Shot 2015-05-21 at 1.26.1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68" y="2206518"/>
            <a:ext cx="2753770" cy="19555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 descr="Screen Shot 2015-05-21 at 1.27.07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052" y="2592531"/>
            <a:ext cx="2944619" cy="11835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5" name="Straight Arrow Connector 14"/>
          <p:cNvCxnSpPr>
            <a:stCxn id="10" idx="2"/>
          </p:cNvCxnSpPr>
          <p:nvPr/>
        </p:nvCxnSpPr>
        <p:spPr>
          <a:xfrm>
            <a:off x="1667901" y="3776082"/>
            <a:ext cx="690582" cy="70532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2"/>
            <a:endCxn id="11" idx="0"/>
          </p:cNvCxnSpPr>
          <p:nvPr/>
        </p:nvCxnSpPr>
        <p:spPr>
          <a:xfrm flipH="1">
            <a:off x="4572000" y="4162094"/>
            <a:ext cx="53153" cy="31931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890658" y="3776082"/>
            <a:ext cx="498022" cy="70532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52436" y="5493599"/>
            <a:ext cx="5239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You can handle schema evolving with ALTER ADD COLUMN!</a:t>
            </a:r>
          </a:p>
        </p:txBody>
      </p:sp>
    </p:spTree>
    <p:extLst>
      <p:ext uri="{BB962C8B-B14F-4D97-AF65-F5344CB8AC3E}">
        <p14:creationId xmlns:p14="http://schemas.microsoft.com/office/powerpoint/2010/main" val="151626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Agenda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Tajo Overview</a:t>
            </a:r>
          </a:p>
          <a:p>
            <a:r>
              <a:rPr lang="en-US" dirty="0"/>
              <a:t>Milestones and </a:t>
            </a:r>
            <a:r>
              <a:rPr lang="en-US" dirty="0" smtClean="0"/>
              <a:t>0.10 Features</a:t>
            </a:r>
          </a:p>
          <a:p>
            <a:r>
              <a:rPr lang="en-US" dirty="0" smtClean="0"/>
              <a:t>What’s New in 0.11.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27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to retrieve nested fields</a:t>
            </a:r>
            <a:endParaRPr lang="en-US" b="1" dirty="0"/>
          </a:p>
        </p:txBody>
      </p:sp>
      <p:pic>
        <p:nvPicPr>
          <p:cNvPr id="10" name="Picture 9" descr="Screen Shot 2015-05-21 at 1.01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646" y="2779124"/>
            <a:ext cx="3072704" cy="13315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Screen Shot 2015-05-21 at 1.03.0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3" y="4522227"/>
            <a:ext cx="8562975" cy="847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 descr="Screen Shot 2015-05-21 at 3.31.0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2355876"/>
            <a:ext cx="3145971" cy="200787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033157" y="5430459"/>
            <a:ext cx="9248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Data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5679" y="2441618"/>
            <a:ext cx="12918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Table Definition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78733" y="2084443"/>
            <a:ext cx="4539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SQL</a:t>
            </a:r>
          </a:p>
        </p:txBody>
      </p:sp>
      <p:cxnSp>
        <p:nvCxnSpPr>
          <p:cNvPr id="7" name="Elbow Connector 6"/>
          <p:cNvCxnSpPr>
            <a:stCxn id="3" idx="3"/>
            <a:endCxn id="11" idx="0"/>
          </p:cNvCxnSpPr>
          <p:nvPr/>
        </p:nvCxnSpPr>
        <p:spPr>
          <a:xfrm>
            <a:off x="4155621" y="3359811"/>
            <a:ext cx="416379" cy="1162416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00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Query federation and </a:t>
            </a:r>
            <a:r>
              <a:rPr lang="en-US" sz="3600" b="1" dirty="0" err="1" smtClean="0"/>
              <a:t>Tablespace</a:t>
            </a:r>
            <a:r>
              <a:rPr lang="en-US" sz="3600" b="1" dirty="0" smtClean="0"/>
              <a:t> support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Query support across multiple data sources</a:t>
            </a:r>
          </a:p>
          <a:p>
            <a:pPr lvl="1"/>
            <a:r>
              <a:rPr lang="en-US" sz="2000" dirty="0" smtClean="0"/>
              <a:t>You can perform join or union among tables on different systems.</a:t>
            </a:r>
          </a:p>
          <a:p>
            <a:r>
              <a:rPr lang="en-US" sz="2400" dirty="0" smtClean="0"/>
              <a:t>Benefits:</a:t>
            </a:r>
          </a:p>
          <a:p>
            <a:pPr lvl="1"/>
            <a:r>
              <a:rPr lang="en-US" sz="2000" dirty="0" smtClean="0"/>
              <a:t>Data offload from RDBMS to Hadoop vice versa</a:t>
            </a:r>
          </a:p>
          <a:p>
            <a:pPr lvl="1"/>
            <a:r>
              <a:rPr lang="en-US" sz="2000" dirty="0" smtClean="0"/>
              <a:t>A mixed use of existing RDBMS and Hadoop.</a:t>
            </a:r>
          </a:p>
          <a:p>
            <a:pPr lvl="1"/>
            <a:r>
              <a:rPr lang="en-US" sz="2000" dirty="0" smtClean="0"/>
              <a:t>Access to NoSQL and various storages through SQL</a:t>
            </a:r>
          </a:p>
          <a:p>
            <a:pPr lvl="1"/>
            <a:r>
              <a:rPr lang="en-US" sz="2000" dirty="0" smtClean="0"/>
              <a:t>An unified interface for SQL tools</a:t>
            </a:r>
            <a:endParaRPr lang="en-US" sz="2000" dirty="0"/>
          </a:p>
          <a:p>
            <a:endParaRPr lang="en-US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18115" y="4735783"/>
            <a:ext cx="5752261" cy="1441180"/>
            <a:chOff x="1132633" y="3910283"/>
            <a:chExt cx="6703450" cy="2266680"/>
          </a:xfrm>
          <a:effectLst>
            <a:reflection endPos="0" dist="50800" dir="5400000" sy="-100000" algn="bl" rotWithShape="0"/>
          </a:effectLst>
        </p:grpSpPr>
        <p:sp>
          <p:nvSpPr>
            <p:cNvPr id="4" name="Magnetic Disk 3"/>
            <p:cNvSpPr/>
            <p:nvPr/>
          </p:nvSpPr>
          <p:spPr>
            <a:xfrm>
              <a:off x="1132633" y="5159531"/>
              <a:ext cx="1493949" cy="1017431"/>
            </a:xfrm>
            <a:prstGeom prst="flowChartMagneticDisk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HDFS</a:t>
              </a:r>
              <a:endParaRPr lang="en-US" dirty="0"/>
            </a:p>
          </p:txBody>
        </p:sp>
        <p:sp>
          <p:nvSpPr>
            <p:cNvPr id="5" name="Magnetic Disk 4"/>
            <p:cNvSpPr/>
            <p:nvPr/>
          </p:nvSpPr>
          <p:spPr>
            <a:xfrm>
              <a:off x="2869133" y="5159532"/>
              <a:ext cx="1493949" cy="1017431"/>
            </a:xfrm>
            <a:prstGeom prst="flowChartMagneticDisk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NoSQL</a:t>
              </a:r>
              <a:endParaRPr lang="en-US" dirty="0"/>
            </a:p>
          </p:txBody>
        </p:sp>
        <p:sp>
          <p:nvSpPr>
            <p:cNvPr id="6" name="Magnetic Disk 5"/>
            <p:cNvSpPr/>
            <p:nvPr/>
          </p:nvSpPr>
          <p:spPr>
            <a:xfrm>
              <a:off x="4605634" y="5159531"/>
              <a:ext cx="1493949" cy="1017431"/>
            </a:xfrm>
            <a:prstGeom prst="flowChartMagneticDisk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S3</a:t>
              </a:r>
              <a:endParaRPr lang="en-US" dirty="0"/>
            </a:p>
          </p:txBody>
        </p:sp>
        <p:sp>
          <p:nvSpPr>
            <p:cNvPr id="7" name="Magnetic Disk 6"/>
            <p:cNvSpPr/>
            <p:nvPr/>
          </p:nvSpPr>
          <p:spPr>
            <a:xfrm>
              <a:off x="6342134" y="5159530"/>
              <a:ext cx="1493949" cy="1017431"/>
            </a:xfrm>
            <a:prstGeom prst="flowChartMagneticDisk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Swift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32633" y="3910283"/>
              <a:ext cx="6703450" cy="811369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Apache Tajo</a:t>
              </a:r>
              <a:endParaRPr lang="en-US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 flipV="1">
              <a:off x="1868986" y="4721652"/>
              <a:ext cx="10622" cy="437879"/>
            </a:xfrm>
            <a:prstGeom prst="straightConnector1">
              <a:avLst/>
            </a:prstGeom>
            <a:ln w="25400"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3610797" y="4721651"/>
              <a:ext cx="10622" cy="437879"/>
            </a:xfrm>
            <a:prstGeom prst="straightConnector1">
              <a:avLst/>
            </a:prstGeom>
            <a:ln w="25400"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5347297" y="4721651"/>
              <a:ext cx="10622" cy="437879"/>
            </a:xfrm>
            <a:prstGeom prst="straightConnector1">
              <a:avLst/>
            </a:prstGeom>
            <a:ln w="25400"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7078486" y="4721651"/>
              <a:ext cx="10622" cy="437879"/>
            </a:xfrm>
            <a:prstGeom prst="straightConnector1">
              <a:avLst/>
            </a:prstGeom>
            <a:ln w="25400"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139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698" y="3026662"/>
            <a:ext cx="1790700" cy="476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514" y="2526974"/>
            <a:ext cx="2132938" cy="6629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4500" y="4485820"/>
            <a:ext cx="1393217" cy="779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075" y="3966624"/>
            <a:ext cx="2028825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8325" y="4521172"/>
            <a:ext cx="2343150" cy="693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3694" y="3978448"/>
            <a:ext cx="1927860" cy="483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06313" y="252697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Sequence 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14667" y="299190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RCFile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7455" y="2183681"/>
            <a:ext cx="1535430" cy="8429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94563" y="2843665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Protocol Buffer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5031" y="3879152"/>
            <a:ext cx="937851" cy="128403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359775" y="2125266"/>
            <a:ext cx="7437383" cy="1463360"/>
          </a:xfrm>
          <a:prstGeom prst="roundRect">
            <a:avLst/>
          </a:prstGeom>
          <a:noFill/>
          <a:ln w="31750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ounded Rectangle 14"/>
          <p:cNvSpPr/>
          <p:nvPr/>
        </p:nvSpPr>
        <p:spPr>
          <a:xfrm>
            <a:off x="1359775" y="3869643"/>
            <a:ext cx="7437383" cy="1463360"/>
          </a:xfrm>
          <a:prstGeom prst="roundRect">
            <a:avLst/>
          </a:prstGeom>
          <a:noFill/>
          <a:ln w="31750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239471" y="2541778"/>
            <a:ext cx="949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Formats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7467" y="4289699"/>
            <a:ext cx="89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Storage</a:t>
            </a:r>
            <a:br>
              <a:rPr lang="en-US" dirty="0"/>
            </a:br>
            <a:r>
              <a:rPr lang="en-US" dirty="0"/>
              <a:t>Types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Datasets stored in Various </a:t>
            </a:r>
            <a:r>
              <a:rPr lang="en-US" sz="3200" b="1" dirty="0" smtClean="0"/>
              <a:t>Formats/Storages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745031" y="2309227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0070C0"/>
                </a:solidFill>
              </a:rPr>
              <a:t>ORC</a:t>
            </a:r>
            <a:endParaRPr lang="en-US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92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Tablespace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Tablespace</a:t>
            </a:r>
            <a:endParaRPr lang="en-US" dirty="0" smtClean="0"/>
          </a:p>
          <a:p>
            <a:pPr lvl="1"/>
            <a:r>
              <a:rPr lang="en-US" dirty="0" smtClean="0"/>
              <a:t>Registered storage space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 table space is identified by an unique URI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Configuration and Policy shared in all tables in the same </a:t>
            </a:r>
            <a:r>
              <a:rPr lang="en-US" dirty="0" err="1" smtClean="0"/>
              <a:t>tablespace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It allows users to reuse registered storages and their configuration.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1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25266"/>
            <a:ext cx="5915025" cy="3305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Tablespace</a:t>
            </a:r>
            <a:r>
              <a:rPr lang="en-US" b="1" dirty="0" smtClean="0"/>
              <a:t> Configuration</a:t>
            </a:r>
            <a:endParaRPr lang="en-US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1040524" y="2820058"/>
            <a:ext cx="5190797" cy="366548"/>
            <a:chOff x="1387366" y="2617076"/>
            <a:chExt cx="6921062" cy="488731"/>
          </a:xfrm>
        </p:grpSpPr>
        <p:cxnSp>
          <p:nvCxnSpPr>
            <p:cNvPr id="5" name="Straight Arrow Connector 4"/>
            <p:cNvCxnSpPr/>
            <p:nvPr/>
          </p:nvCxnSpPr>
          <p:spPr>
            <a:xfrm flipH="1">
              <a:off x="7378262" y="2617076"/>
              <a:ext cx="930166" cy="30742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1387366" y="2743199"/>
              <a:ext cx="5990896" cy="362608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H="1">
            <a:off x="1992372" y="2258939"/>
            <a:ext cx="1393811" cy="2850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11924" y="2437742"/>
            <a:ext cx="1093076" cy="271956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/>
          </a:p>
        </p:txBody>
      </p:sp>
      <p:sp>
        <p:nvSpPr>
          <p:cNvPr id="13" name="TextBox 12"/>
          <p:cNvSpPr txBox="1"/>
          <p:nvPr/>
        </p:nvSpPr>
        <p:spPr>
          <a:xfrm>
            <a:off x="3386182" y="2062063"/>
            <a:ext cx="13974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Tablespace</a:t>
            </a:r>
            <a:r>
              <a:rPr lang="en-US" sz="1350" dirty="0"/>
              <a:t> name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17447" y="2637650"/>
            <a:ext cx="12467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Tablespace</a:t>
            </a:r>
            <a:r>
              <a:rPr lang="en-US" sz="1350" dirty="0"/>
              <a:t> URI</a:t>
            </a:r>
          </a:p>
        </p:txBody>
      </p:sp>
    </p:spTree>
    <p:extLst>
      <p:ext uri="{BB962C8B-B14F-4D97-AF65-F5344CB8AC3E}">
        <p14:creationId xmlns:p14="http://schemas.microsoft.com/office/powerpoint/2010/main" val="28940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Create Table on a specified </a:t>
            </a:r>
            <a:r>
              <a:rPr lang="en-US" sz="3600" b="1" dirty="0" err="1" smtClean="0"/>
              <a:t>Tablespace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5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5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" charset="0"/>
                <a:ea typeface="Courier" charset="0"/>
                <a:cs typeface="Courier" charset="0"/>
              </a:rPr>
              <a:t>&gt; CREATE 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TABLE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uptodate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(key TEXT, …) TABLESPACE </a:t>
            </a:r>
            <a:r>
              <a:rPr lang="en-US" sz="15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hbase1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endParaRPr lang="en-US" sz="15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5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" charset="0"/>
                <a:ea typeface="Courier" charset="0"/>
                <a:cs typeface="Courier" charset="0"/>
              </a:rPr>
              <a:t>&gt; CREATE 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TABLE archive (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l_orderkey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bigint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, …) TABLESPACE </a:t>
            </a:r>
            <a:r>
              <a:rPr lang="en-US" sz="15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warehouse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USING </a:t>
            </a:r>
            <a:r>
              <a:rPr lang="en-US" sz="15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WITH (‘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text.delimiter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’ = ‘|’);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4029" y="2452887"/>
            <a:ext cx="922282" cy="37222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7165272" y="3469844"/>
            <a:ext cx="1170590" cy="33501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7361926" y="2602699"/>
            <a:ext cx="1827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Tablespace</a:t>
            </a:r>
            <a:r>
              <a:rPr lang="en-US" dirty="0"/>
              <a:t> Name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165272" y="2689412"/>
            <a:ext cx="196655" cy="1099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2"/>
          </p:cNvCxnSpPr>
          <p:nvPr/>
        </p:nvCxnSpPr>
        <p:spPr>
          <a:xfrm flipH="1">
            <a:off x="7718612" y="2972031"/>
            <a:ext cx="556994" cy="4978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355834" y="3704163"/>
            <a:ext cx="524204" cy="26013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/>
          <p:cNvSpPr txBox="1"/>
          <p:nvPr/>
        </p:nvSpPr>
        <p:spPr>
          <a:xfrm>
            <a:off x="920028" y="4656892"/>
            <a:ext cx="14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Format name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7" idx="0"/>
            <a:endCxn id="16" idx="2"/>
          </p:cNvCxnSpPr>
          <p:nvPr/>
        </p:nvCxnSpPr>
        <p:spPr>
          <a:xfrm flipH="1" flipV="1">
            <a:off x="1617936" y="3964294"/>
            <a:ext cx="24277" cy="69259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11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Operation Push Down</a:t>
            </a:r>
            <a:endParaRPr lang="en-US" b="1" dirty="0"/>
          </a:p>
        </p:txBody>
      </p:sp>
      <p:pic>
        <p:nvPicPr>
          <p:cNvPr id="5" name="Picture 4" descr="aggreg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358" y="2209799"/>
            <a:ext cx="1122426" cy="31135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4999" y="2693195"/>
            <a:ext cx="1122423" cy="21698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urier" charset="0"/>
                <a:ea typeface="Courier" charset="0"/>
                <a:cs typeface="Courier" charset="0"/>
              </a:rPr>
              <a:t>SELECT </a:t>
            </a:r>
          </a:p>
          <a:p>
            <a:r>
              <a:rPr lang="en-US" sz="1350" dirty="0">
                <a:latin typeface="Courier" charset="0"/>
                <a:ea typeface="Courier" charset="0"/>
                <a:cs typeface="Courier" charset="0"/>
              </a:rPr>
              <a:t>  X, </a:t>
            </a:r>
          </a:p>
          <a:p>
            <a:r>
              <a:rPr lang="en-US" sz="1350" dirty="0">
                <a:latin typeface="Courier" charset="0"/>
                <a:ea typeface="Courier" charset="0"/>
                <a:cs typeface="Courier" charset="0"/>
              </a:rPr>
              <a:t>  SUM(Y)</a:t>
            </a:r>
          </a:p>
          <a:p>
            <a:r>
              <a:rPr lang="en-US" sz="1350" dirty="0">
                <a:latin typeface="Courier" charset="0"/>
                <a:ea typeface="Courier" charset="0"/>
                <a:cs typeface="Courier" charset="0"/>
              </a:rPr>
              <a:t>FROM </a:t>
            </a:r>
          </a:p>
          <a:p>
            <a:r>
              <a:rPr lang="en-US" sz="1350" dirty="0">
                <a:latin typeface="Courier" charset="0"/>
                <a:ea typeface="Courier" charset="0"/>
                <a:cs typeface="Courier" charset="0"/>
              </a:rPr>
              <a:t>  table1 </a:t>
            </a:r>
          </a:p>
          <a:p>
            <a:r>
              <a:rPr lang="en-US" sz="1350" dirty="0">
                <a:latin typeface="Courier" charset="0"/>
                <a:ea typeface="Courier" charset="0"/>
                <a:cs typeface="Courier" charset="0"/>
              </a:rPr>
              <a:t>WHERE </a:t>
            </a:r>
          </a:p>
          <a:p>
            <a:r>
              <a:rPr lang="en-US" sz="1350" dirty="0">
                <a:latin typeface="Courier" charset="0"/>
                <a:ea typeface="Courier" charset="0"/>
                <a:cs typeface="Courier" charset="0"/>
              </a:rPr>
              <a:t>  x &gt; 100</a:t>
            </a:r>
          </a:p>
          <a:p>
            <a:r>
              <a:rPr lang="en-US" sz="1350" dirty="0">
                <a:latin typeface="Courier" charset="0"/>
                <a:ea typeface="Courier" charset="0"/>
                <a:cs typeface="Courier" charset="0"/>
              </a:rPr>
              <a:t>GROUP BY </a:t>
            </a:r>
          </a:p>
          <a:p>
            <a:r>
              <a:rPr lang="en-US" sz="1350" dirty="0">
                <a:latin typeface="Courier" charset="0"/>
                <a:ea typeface="Courier" charset="0"/>
                <a:cs typeface="Courier" charset="0"/>
              </a:rPr>
              <a:t>  x</a:t>
            </a:r>
          </a:p>
          <a:p>
            <a:endParaRPr lang="en-US" sz="1350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35149" y="3747407"/>
            <a:ext cx="604157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680128" y="3683550"/>
            <a:ext cx="926483" cy="1500772"/>
          </a:xfrm>
          <a:prstGeom prst="rect">
            <a:avLst/>
          </a:prstGeom>
          <a:noFill/>
          <a:ln w="508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Can 9"/>
          <p:cNvSpPr/>
          <p:nvPr/>
        </p:nvSpPr>
        <p:spPr>
          <a:xfrm>
            <a:off x="5382699" y="4839937"/>
            <a:ext cx="1175657" cy="56482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Underlying</a:t>
            </a:r>
          </a:p>
          <a:p>
            <a:pPr algn="ctr"/>
            <a:r>
              <a:rPr lang="en-US" sz="1350" dirty="0"/>
              <a:t>Storage</a:t>
            </a:r>
          </a:p>
        </p:txBody>
      </p:sp>
      <p:cxnSp>
        <p:nvCxnSpPr>
          <p:cNvPr id="12" name="Elbow Connector 11"/>
          <p:cNvCxnSpPr>
            <a:stCxn id="9" idx="3"/>
            <a:endCxn id="10" idx="1"/>
          </p:cNvCxnSpPr>
          <p:nvPr/>
        </p:nvCxnSpPr>
        <p:spPr>
          <a:xfrm>
            <a:off x="4606611" y="4433936"/>
            <a:ext cx="1363917" cy="406001"/>
          </a:xfrm>
          <a:prstGeom prst="bentConnector2">
            <a:avLst/>
          </a:prstGeom>
          <a:ln w="508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flipH="1">
            <a:off x="6325109" y="4695825"/>
            <a:ext cx="6555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/>
          </a:p>
        </p:txBody>
      </p:sp>
      <p:sp>
        <p:nvSpPr>
          <p:cNvPr id="15" name="TextBox 14"/>
          <p:cNvSpPr txBox="1"/>
          <p:nvPr/>
        </p:nvSpPr>
        <p:spPr>
          <a:xfrm>
            <a:off x="4909013" y="3683550"/>
            <a:ext cx="39881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Filter, Projection or </a:t>
            </a:r>
            <a:r>
              <a:rPr lang="en-US" sz="1350" dirty="0" err="1" smtClean="0"/>
              <a:t>Groupby</a:t>
            </a:r>
            <a:r>
              <a:rPr lang="en-US" sz="1350" dirty="0" smtClean="0"/>
              <a:t> </a:t>
            </a:r>
            <a:r>
              <a:rPr lang="en-US" sz="1350" dirty="0"/>
              <a:t>can be pushed down into</a:t>
            </a:r>
          </a:p>
          <a:p>
            <a:r>
              <a:rPr lang="en-US" sz="1350" dirty="0"/>
              <a:t>Underlying storages (like RDBMS, </a:t>
            </a:r>
            <a:r>
              <a:rPr lang="en-US" sz="1350" dirty="0" err="1"/>
              <a:t>Hbase</a:t>
            </a:r>
            <a:r>
              <a:rPr lang="en-US" sz="1350" dirty="0"/>
              <a:t>, </a:t>
            </a:r>
            <a:br>
              <a:rPr lang="en-US" sz="1350" dirty="0"/>
            </a:br>
            <a:r>
              <a:rPr lang="en-US" sz="1350" dirty="0" err="1"/>
              <a:t>Elasticsearch</a:t>
            </a:r>
            <a:r>
              <a:rPr lang="en-US" sz="1350" dirty="0"/>
              <a:t>, …)</a:t>
            </a:r>
          </a:p>
        </p:txBody>
      </p:sp>
    </p:spTree>
    <p:extLst>
      <p:ext uri="{BB962C8B-B14F-4D97-AF65-F5344CB8AC3E}">
        <p14:creationId xmlns:p14="http://schemas.microsoft.com/office/powerpoint/2010/main" val="48469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Current Status of Storages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Storages:</a:t>
            </a:r>
          </a:p>
          <a:p>
            <a:pPr lvl="1"/>
            <a:r>
              <a:rPr lang="en-US" dirty="0" smtClean="0"/>
              <a:t>HDFS support</a:t>
            </a:r>
          </a:p>
          <a:p>
            <a:pPr lvl="1"/>
            <a:r>
              <a:rPr lang="en-US" dirty="0" smtClean="0"/>
              <a:t>Amazon S3 and </a:t>
            </a:r>
            <a:r>
              <a:rPr lang="en-US" dirty="0" err="1" smtClean="0"/>
              <a:t>Openstack</a:t>
            </a:r>
            <a:r>
              <a:rPr lang="en-US" dirty="0" smtClean="0"/>
              <a:t> Swift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 Scanner and  Writer - </a:t>
            </a:r>
            <a:r>
              <a:rPr lang="en-US" dirty="0" err="1" smtClean="0"/>
              <a:t>HFile</a:t>
            </a:r>
            <a:r>
              <a:rPr lang="en-US" dirty="0" smtClean="0"/>
              <a:t> and Put </a:t>
            </a:r>
            <a:r>
              <a:rPr lang="en-US" dirty="0" smtClean="0"/>
              <a:t>Mode</a:t>
            </a:r>
            <a:endParaRPr lang="en-US" dirty="0" smtClean="0"/>
          </a:p>
          <a:p>
            <a:pPr lvl="1"/>
            <a:r>
              <a:rPr lang="en-US" dirty="0" smtClean="0"/>
              <a:t>JDBC-based Scanner and Writer (Working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Auto meta data registration (working)</a:t>
            </a:r>
            <a:endParaRPr lang="en-US" dirty="0" smtClean="0"/>
          </a:p>
          <a:p>
            <a:pPr lvl="1"/>
            <a:r>
              <a:rPr lang="en-US" dirty="0" smtClean="0"/>
              <a:t>Kafka, Elastic Search </a:t>
            </a:r>
            <a:r>
              <a:rPr lang="en-US" dirty="0" smtClean="0"/>
              <a:t>(Patch Available)</a:t>
            </a:r>
          </a:p>
          <a:p>
            <a:r>
              <a:rPr lang="en-US" dirty="0" smtClean="0"/>
              <a:t>Data </a:t>
            </a:r>
            <a:r>
              <a:rPr lang="en-US" dirty="0" smtClean="0"/>
              <a:t>Formats</a:t>
            </a:r>
          </a:p>
          <a:p>
            <a:pPr lvl="1"/>
            <a:r>
              <a:rPr lang="en-US" dirty="0" smtClean="0"/>
              <a:t>Text, JSON, </a:t>
            </a:r>
            <a:r>
              <a:rPr lang="en-US" dirty="0" err="1" smtClean="0"/>
              <a:t>RCFile</a:t>
            </a:r>
            <a:r>
              <a:rPr lang="en-US" dirty="0" smtClean="0"/>
              <a:t>, </a:t>
            </a:r>
            <a:r>
              <a:rPr lang="en-US" dirty="0" err="1" smtClean="0"/>
              <a:t>SequenceFile</a:t>
            </a:r>
            <a:r>
              <a:rPr lang="en-US" dirty="0" smtClean="0"/>
              <a:t>, Avro, Parquet, and ORC (Patch Available)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7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Python UDF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lvl="1" indent="-342900">
              <a:spcBef>
                <a:spcPts val="1000"/>
              </a:spcBef>
            </a:pPr>
            <a:r>
              <a:rPr lang="en-US" dirty="0" smtClean="0"/>
              <a:t>Python UDF and UDAF are supported in Tajo</a:t>
            </a:r>
          </a:p>
          <a:p>
            <a:pPr marL="800100" lvl="2" indent="-342900">
              <a:spcBef>
                <a:spcPts val="1000"/>
              </a:spcBef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tajo.apache.org/docs/devel/functions/python.html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712213" y="2988104"/>
            <a:ext cx="321754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urier" charset="0"/>
                <a:ea typeface="Courier" charset="0"/>
                <a:cs typeface="Courier" charset="0"/>
              </a:rPr>
              <a:t>@</a:t>
            </a:r>
            <a:r>
              <a:rPr lang="en-US" dirty="0" err="1">
                <a:solidFill>
                  <a:schemeClr val="accent5"/>
                </a:solidFill>
                <a:latin typeface="Courier" charset="0"/>
                <a:ea typeface="Courier" charset="0"/>
                <a:cs typeface="Courier" charset="0"/>
              </a:rPr>
              <a:t>output_type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('int4')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return_one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 return 1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solidFill>
                  <a:schemeClr val="accent5"/>
                </a:solidFill>
                <a:latin typeface="Courier" charset="0"/>
                <a:ea typeface="Courier" charset="0"/>
                <a:cs typeface="Courier" charset="0"/>
              </a:rPr>
              <a:t>@</a:t>
            </a:r>
            <a:r>
              <a:rPr lang="en-US" dirty="0" err="1" smtClean="0">
                <a:solidFill>
                  <a:schemeClr val="accent5"/>
                </a:solidFill>
                <a:latin typeface="Courier" charset="0"/>
                <a:ea typeface="Courier" charset="0"/>
                <a:cs typeface="Courier" charset="0"/>
              </a:rPr>
              <a:t>output_type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('text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helloworld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 return 'Hello,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World’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solidFill>
                  <a:schemeClr val="accent5"/>
                </a:solidFill>
                <a:latin typeface="Courier" charset="0"/>
                <a:ea typeface="Courier" charset="0"/>
                <a:cs typeface="Courier" charset="0"/>
              </a:rPr>
              <a:t>@</a:t>
            </a:r>
            <a:r>
              <a:rPr lang="en-US" dirty="0" err="1">
                <a:solidFill>
                  <a:schemeClr val="accent5"/>
                </a:solidFill>
                <a:latin typeface="Courier" charset="0"/>
                <a:ea typeface="Courier" charset="0"/>
                <a:cs typeface="Courier" charset="0"/>
              </a:rPr>
              <a:t>output_type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('int4')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sum_py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a,b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 return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a+b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37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Improved Standalone Scheduler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Standalone FIFO scheduler</a:t>
            </a:r>
          </a:p>
          <a:p>
            <a:pPr lvl="1"/>
            <a:r>
              <a:rPr lang="en-US" dirty="0" smtClean="0"/>
              <a:t>Before</a:t>
            </a:r>
          </a:p>
          <a:p>
            <a:pPr lvl="2"/>
            <a:r>
              <a:rPr lang="en-US" dirty="0" smtClean="0"/>
              <a:t>only one running query at a time was allowed</a:t>
            </a:r>
          </a:p>
          <a:p>
            <a:pPr lvl="1"/>
            <a:r>
              <a:rPr lang="en-US" dirty="0" smtClean="0"/>
              <a:t>After</a:t>
            </a:r>
          </a:p>
          <a:p>
            <a:pPr lvl="2"/>
            <a:r>
              <a:rPr lang="en-US" dirty="0" smtClean="0"/>
              <a:t>multiple running queries are allowed at a time</a:t>
            </a:r>
          </a:p>
          <a:p>
            <a:pPr lvl="2"/>
            <a:r>
              <a:rPr lang="en-US" dirty="0"/>
              <a:t>resizable </a:t>
            </a:r>
            <a:r>
              <a:rPr lang="en-US" dirty="0" smtClean="0"/>
              <a:t>resource </a:t>
            </a:r>
            <a:r>
              <a:rPr lang="en-US" dirty="0"/>
              <a:t>allocation </a:t>
            </a:r>
            <a:r>
              <a:rPr lang="en-US" dirty="0" smtClean="0"/>
              <a:t>of running queries</a:t>
            </a:r>
          </a:p>
          <a:p>
            <a:pPr lvl="2"/>
            <a:endParaRPr lang="en-US" dirty="0"/>
          </a:p>
          <a:p>
            <a:r>
              <a:rPr lang="en-US" dirty="0" smtClean="0"/>
              <a:t>Future </a:t>
            </a:r>
            <a:r>
              <a:rPr lang="en-US" dirty="0"/>
              <a:t>w</a:t>
            </a:r>
            <a:r>
              <a:rPr lang="en-US" dirty="0" smtClean="0"/>
              <a:t>orks after 0.11</a:t>
            </a:r>
          </a:p>
          <a:p>
            <a:pPr lvl="1"/>
            <a:r>
              <a:rPr lang="en-US" dirty="0" smtClean="0"/>
              <a:t>Multiple </a:t>
            </a:r>
            <a:r>
              <a:rPr lang="en-US" dirty="0"/>
              <a:t>q</a:t>
            </a:r>
            <a:r>
              <a:rPr lang="en-US" dirty="0" smtClean="0"/>
              <a:t>ueues support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152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Tajo: A </a:t>
            </a:r>
            <a:r>
              <a:rPr lang="en-US" sz="4000" b="1" dirty="0" smtClean="0"/>
              <a:t>Big Data </a:t>
            </a:r>
            <a:r>
              <a:rPr lang="en-US" sz="4000" b="1" dirty="0"/>
              <a:t>Warehouse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Apache </a:t>
            </a:r>
            <a:r>
              <a:rPr lang="en-US" dirty="0"/>
              <a:t>Top-level </a:t>
            </a:r>
            <a:r>
              <a:rPr lang="en-US" dirty="0" smtClean="0"/>
              <a:t>project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Distributed and </a:t>
            </a:r>
            <a:r>
              <a:rPr lang="en-US" dirty="0"/>
              <a:t>s</a:t>
            </a:r>
            <a:r>
              <a:rPr lang="en-US" dirty="0" smtClean="0"/>
              <a:t>calable </a:t>
            </a: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w</a:t>
            </a:r>
            <a:r>
              <a:rPr lang="en-US" dirty="0" smtClean="0"/>
              <a:t>arehouse </a:t>
            </a:r>
            <a:r>
              <a:rPr lang="en-US" dirty="0"/>
              <a:t>s</a:t>
            </a:r>
            <a:r>
              <a:rPr lang="en-US" dirty="0" smtClean="0"/>
              <a:t>ystem on various data sources (</a:t>
            </a:r>
            <a:r>
              <a:rPr lang="en-US" dirty="0" err="1" smtClean="0"/>
              <a:t>e.g</a:t>
            </a:r>
            <a:r>
              <a:rPr lang="en-US" dirty="0" smtClean="0"/>
              <a:t>, HDFS, S3, </a:t>
            </a:r>
            <a:r>
              <a:rPr lang="en-US" dirty="0" err="1" smtClean="0"/>
              <a:t>Hbase</a:t>
            </a:r>
            <a:r>
              <a:rPr lang="en-US" dirty="0" smtClean="0"/>
              <a:t>, …)</a:t>
            </a:r>
          </a:p>
          <a:p>
            <a:endParaRPr lang="en-US" dirty="0"/>
          </a:p>
          <a:p>
            <a:r>
              <a:rPr lang="en-US" dirty="0" smtClean="0"/>
              <a:t>Low </a:t>
            </a:r>
            <a:r>
              <a:rPr lang="en-US" dirty="0"/>
              <a:t>latency, and long running batch </a:t>
            </a:r>
            <a:r>
              <a:rPr lang="en-US" dirty="0" smtClean="0"/>
              <a:t>queries in a single system</a:t>
            </a:r>
          </a:p>
          <a:p>
            <a:endParaRPr lang="en-US" dirty="0"/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ANSI SQL </a:t>
            </a:r>
            <a:r>
              <a:rPr lang="en-US" dirty="0" smtClean="0"/>
              <a:t>compliance</a:t>
            </a:r>
          </a:p>
          <a:p>
            <a:pPr lvl="1"/>
            <a:r>
              <a:rPr lang="en-US" dirty="0" smtClean="0"/>
              <a:t>Mature </a:t>
            </a:r>
            <a:r>
              <a:rPr lang="en-US" dirty="0"/>
              <a:t>SQL </a:t>
            </a:r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Partitioned table support</a:t>
            </a:r>
          </a:p>
          <a:p>
            <a:pPr lvl="1"/>
            <a:r>
              <a:rPr lang="en-US" dirty="0" smtClean="0"/>
              <a:t>Java/Python UDF support</a:t>
            </a:r>
          </a:p>
          <a:p>
            <a:pPr lvl="1"/>
            <a:r>
              <a:rPr lang="en-US" dirty="0" smtClean="0"/>
              <a:t>JDBC driver and Java-based asynchronous API</a:t>
            </a:r>
          </a:p>
          <a:p>
            <a:pPr lvl="1"/>
            <a:r>
              <a:rPr lang="en-US" dirty="0" smtClean="0"/>
              <a:t>Read/Write support of CSV, JSON, </a:t>
            </a:r>
            <a:r>
              <a:rPr lang="en-US" dirty="0" err="1" smtClean="0"/>
              <a:t>RCFile</a:t>
            </a:r>
            <a:r>
              <a:rPr lang="en-US" dirty="0" smtClean="0"/>
              <a:t>, </a:t>
            </a:r>
            <a:r>
              <a:rPr lang="en-US" dirty="0" err="1" smtClean="0"/>
              <a:t>SequenceFile</a:t>
            </a:r>
            <a:r>
              <a:rPr lang="en-US" dirty="0" smtClean="0"/>
              <a:t>, Parquet</a:t>
            </a:r>
            <a:r>
              <a:rPr lang="en-US" dirty="0"/>
              <a:t>, </a:t>
            </a:r>
            <a:r>
              <a:rPr lang="en-US" dirty="0" smtClean="0"/>
              <a:t>ORC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296" y="1595554"/>
            <a:ext cx="2673350" cy="79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6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Get Involved!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 dirty="0"/>
              <a:t>We are recruiting contributors!</a:t>
            </a:r>
          </a:p>
          <a:p>
            <a:endParaRPr lang="en-US" sz="1800" dirty="0"/>
          </a:p>
          <a:p>
            <a:r>
              <a:rPr lang="en-US" sz="1800" dirty="0"/>
              <a:t>General</a:t>
            </a:r>
          </a:p>
          <a:p>
            <a:pPr lvl="1"/>
            <a:r>
              <a:rPr lang="en-US" sz="1500" dirty="0">
                <a:hlinkClick r:id="rId3"/>
              </a:rPr>
              <a:t>http://tajo.apache.org</a:t>
            </a:r>
            <a:endParaRPr lang="en-US" sz="1500" dirty="0"/>
          </a:p>
          <a:p>
            <a:pPr lvl="1"/>
            <a:endParaRPr lang="en-US" sz="1500" dirty="0"/>
          </a:p>
          <a:p>
            <a:r>
              <a:rPr lang="en-US" sz="1800" dirty="0"/>
              <a:t>Getting Started</a:t>
            </a:r>
          </a:p>
          <a:p>
            <a:pPr lvl="1"/>
            <a:r>
              <a:rPr lang="en-US" sz="1500" dirty="0">
                <a:hlinkClick r:id="rId4"/>
              </a:rPr>
              <a:t>http://tajo.apache.org/docs/0.10.0/getting_started.html</a:t>
            </a:r>
            <a:endParaRPr lang="en-US" sz="1500" dirty="0"/>
          </a:p>
          <a:p>
            <a:pPr lvl="1"/>
            <a:endParaRPr lang="en-US" sz="1500" dirty="0"/>
          </a:p>
          <a:p>
            <a:r>
              <a:rPr lang="en-US" sz="1800" dirty="0"/>
              <a:t>Downloads</a:t>
            </a:r>
          </a:p>
          <a:p>
            <a:pPr lvl="1"/>
            <a:r>
              <a:rPr lang="en-US" sz="1350" dirty="0">
                <a:hlinkClick r:id="rId5"/>
              </a:rPr>
              <a:t>http://tajo.apache.org/downloads.html</a:t>
            </a:r>
            <a:endParaRPr lang="en-US" sz="1350" dirty="0"/>
          </a:p>
          <a:p>
            <a:pPr lvl="1"/>
            <a:endParaRPr lang="en-US" sz="1350" dirty="0"/>
          </a:p>
          <a:p>
            <a:r>
              <a:rPr lang="en-US" sz="1800" dirty="0"/>
              <a:t>Jira – Issue Tracker</a:t>
            </a:r>
          </a:p>
          <a:p>
            <a:pPr lvl="1"/>
            <a:r>
              <a:rPr lang="en-US" sz="1350" dirty="0">
                <a:hlinkClick r:id="rId6"/>
              </a:rPr>
              <a:t>https://issues.apache.org/jira/browse/TAJO</a:t>
            </a:r>
            <a:endParaRPr lang="en-US" sz="1350" dirty="0"/>
          </a:p>
          <a:p>
            <a:pPr lvl="1"/>
            <a:endParaRPr lang="en-US" sz="1350" dirty="0"/>
          </a:p>
          <a:p>
            <a:r>
              <a:rPr lang="en-US" sz="1800" dirty="0"/>
              <a:t>Join the mailing list</a:t>
            </a:r>
          </a:p>
          <a:p>
            <a:pPr lvl="1"/>
            <a:r>
              <a:rPr lang="en-US" sz="1350" dirty="0">
                <a:hlinkClick r:id="rId7"/>
              </a:rPr>
              <a:t>dev-subscribe@tajo.apache.org</a:t>
            </a:r>
            <a:endParaRPr lang="en-US" sz="1350" dirty="0"/>
          </a:p>
          <a:p>
            <a:pPr lvl="1"/>
            <a:r>
              <a:rPr lang="en-US" sz="1350" dirty="0">
                <a:hlinkClick r:id="rId8"/>
              </a:rPr>
              <a:t>issues-subscribe@tajo.apache.org</a:t>
            </a:r>
            <a:endParaRPr lang="en-US" sz="1350" dirty="0"/>
          </a:p>
          <a:p>
            <a:pPr lvl="1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3264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96393" y="3045279"/>
            <a:ext cx="1608365" cy="88174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Q&amp;A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227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378274" y="2622541"/>
            <a:ext cx="1960418" cy="799289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50" b="1" dirty="0">
                <a:latin typeface="나눔고딕" pitchFamily="50" charset="-127"/>
                <a:ea typeface="나눔고딕" pitchFamily="50" charset="-127"/>
              </a:rPr>
              <a:t>Master Server</a:t>
            </a: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541642" y="2951661"/>
            <a:ext cx="1579226" cy="376136"/>
          </a:xfrm>
          <a:prstGeom prst="roundRect">
            <a:avLst>
              <a:gd name="adj" fmla="val 807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err="1">
                <a:latin typeface="나눔고딕" pitchFamily="50" charset="-127"/>
                <a:ea typeface="나눔고딕" pitchFamily="50" charset="-127"/>
              </a:rPr>
              <a:t>TajoMaster</a:t>
            </a:r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254487" y="3703931"/>
            <a:ext cx="1742594" cy="2230766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50" b="1" dirty="0">
                <a:latin typeface="나눔고딕" pitchFamily="50" charset="-127"/>
                <a:ea typeface="나눔고딕" pitchFamily="50" charset="-127"/>
              </a:rPr>
              <a:t>Slave</a:t>
            </a:r>
            <a:r>
              <a:rPr lang="ko-KR" altLang="en-US" sz="105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50" b="1" dirty="0">
                <a:latin typeface="나눔고딕" pitchFamily="50" charset="-127"/>
                <a:ea typeface="나눔고딕" pitchFamily="50" charset="-127"/>
              </a:rPr>
              <a:t>Server</a:t>
            </a: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343853" y="3977088"/>
            <a:ext cx="1563866" cy="1456826"/>
          </a:xfrm>
          <a:prstGeom prst="roundRect">
            <a:avLst>
              <a:gd name="adj" fmla="val 80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50" b="1" dirty="0" err="1">
                <a:latin typeface="나눔고딕" pitchFamily="50" charset="-127"/>
                <a:ea typeface="나눔고딕" pitchFamily="50" charset="-127"/>
              </a:rPr>
              <a:t>TajoWorker</a:t>
            </a:r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477897" y="4295767"/>
            <a:ext cx="1295775" cy="318681"/>
          </a:xfrm>
          <a:prstGeom prst="roundRect">
            <a:avLst/>
          </a:prstGeom>
        </p:spPr>
        <p:style>
          <a:lnRef idx="1">
            <a:schemeClr val="dk1"/>
          </a:lnRef>
          <a:fillRef idx="1001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 err="1">
                <a:latin typeface="나눔고딕" pitchFamily="50" charset="-127"/>
                <a:ea typeface="나눔고딕" pitchFamily="50" charset="-127"/>
              </a:rPr>
              <a:t>QueryMaster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1477897" y="4659974"/>
            <a:ext cx="1295775" cy="318681"/>
          </a:xfrm>
          <a:prstGeom prst="roundRect">
            <a:avLst/>
          </a:prstGeom>
        </p:spPr>
        <p:style>
          <a:lnRef idx="1">
            <a:schemeClr val="dk1"/>
          </a:lnRef>
          <a:fillRef idx="1001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고딕" pitchFamily="50" charset="-127"/>
                <a:ea typeface="나눔고딕" pitchFamily="50" charset="-127"/>
              </a:rPr>
              <a:t>Local Query Engine</a:t>
            </a:r>
            <a:endParaRPr lang="ko-KR" altLang="en-US" sz="9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477897" y="5024181"/>
            <a:ext cx="1295775" cy="318681"/>
          </a:xfrm>
          <a:prstGeom prst="roundRect">
            <a:avLst/>
          </a:prstGeom>
        </p:spPr>
        <p:style>
          <a:lnRef idx="1">
            <a:schemeClr val="dk1"/>
          </a:lnRef>
          <a:fillRef idx="1001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 err="1">
                <a:latin typeface="나눔고딕" pitchFamily="50" charset="-127"/>
                <a:ea typeface="나눔고딕" pitchFamily="50" charset="-127"/>
              </a:rPr>
              <a:t>StorageManager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388533" y="5524965"/>
            <a:ext cx="791709" cy="318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HDFS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234697" y="5524965"/>
            <a:ext cx="668697" cy="318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err="1" smtClean="0">
                <a:latin typeface="나눔고딕" pitchFamily="50" charset="-127"/>
                <a:ea typeface="나눔고딕" pitchFamily="50" charset="-127"/>
              </a:rPr>
              <a:t>HBase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254489" y="1776236"/>
            <a:ext cx="2722802" cy="611221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50" b="1" dirty="0">
                <a:latin typeface="나눔고딕" pitchFamily="50" charset="-127"/>
                <a:ea typeface="나눔고딕" pitchFamily="50" charset="-127"/>
              </a:rPr>
              <a:t>Client</a:t>
            </a: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417857" y="2011320"/>
            <a:ext cx="762385" cy="28210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atin typeface="나눔고딕" pitchFamily="50" charset="-127"/>
                <a:ea typeface="나눔고딕" pitchFamily="50" charset="-127"/>
              </a:rPr>
              <a:t>JDBC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234697" y="2011320"/>
            <a:ext cx="762385" cy="28210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err="1">
                <a:latin typeface="나눔고딕" pitchFamily="50" charset="-127"/>
                <a:ea typeface="나눔고딕" pitchFamily="50" charset="-127"/>
              </a:rPr>
              <a:t>TSql</a:t>
            </a:r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051538" y="2011320"/>
            <a:ext cx="762385" cy="28210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atin typeface="나눔고딕" pitchFamily="50" charset="-127"/>
                <a:ea typeface="나눔고딕" pitchFamily="50" charset="-127"/>
              </a:rPr>
              <a:t>Web UI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650554" y="3703931"/>
            <a:ext cx="1742594" cy="2230766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50" b="1" dirty="0">
                <a:latin typeface="나눔고딕" pitchFamily="50" charset="-127"/>
                <a:ea typeface="나눔고딕" pitchFamily="50" charset="-127"/>
              </a:rPr>
              <a:t>Slave Server</a:t>
            </a: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739919" y="3977088"/>
            <a:ext cx="1563866" cy="1456826"/>
          </a:xfrm>
          <a:prstGeom prst="roundRect">
            <a:avLst>
              <a:gd name="adj" fmla="val 80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50" b="1" dirty="0" err="1">
                <a:latin typeface="나눔고딕" pitchFamily="50" charset="-127"/>
                <a:ea typeface="나눔고딕" pitchFamily="50" charset="-127"/>
              </a:rPr>
              <a:t>TajoWorker</a:t>
            </a:r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873963" y="4295767"/>
            <a:ext cx="1295775" cy="318681"/>
          </a:xfrm>
          <a:prstGeom prst="roundRect">
            <a:avLst/>
          </a:prstGeom>
        </p:spPr>
        <p:style>
          <a:lnRef idx="1">
            <a:schemeClr val="dk1"/>
          </a:lnRef>
          <a:fillRef idx="1001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 err="1">
                <a:latin typeface="나눔고딕" pitchFamily="50" charset="-127"/>
                <a:ea typeface="나눔고딕" pitchFamily="50" charset="-127"/>
              </a:rPr>
              <a:t>QueryMaster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873963" y="4659974"/>
            <a:ext cx="1295775" cy="318681"/>
          </a:xfrm>
          <a:prstGeom prst="roundRect">
            <a:avLst/>
          </a:prstGeom>
        </p:spPr>
        <p:style>
          <a:lnRef idx="1">
            <a:schemeClr val="dk1"/>
          </a:lnRef>
          <a:fillRef idx="1001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고딕" pitchFamily="50" charset="-127"/>
                <a:ea typeface="나눔고딕" pitchFamily="50" charset="-127"/>
              </a:rPr>
              <a:t>Local Query Engine</a:t>
            </a:r>
            <a:endParaRPr lang="ko-KR" altLang="en-US" sz="9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873963" y="5024181"/>
            <a:ext cx="1295775" cy="318681"/>
          </a:xfrm>
          <a:prstGeom prst="roundRect">
            <a:avLst/>
          </a:prstGeom>
        </p:spPr>
        <p:style>
          <a:lnRef idx="1">
            <a:schemeClr val="dk1"/>
          </a:lnRef>
          <a:fillRef idx="1001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 err="1">
                <a:latin typeface="나눔고딕" pitchFamily="50" charset="-127"/>
                <a:ea typeface="나눔고딕" pitchFamily="50" charset="-127"/>
              </a:rPr>
              <a:t>StorageManager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046620" y="3703931"/>
            <a:ext cx="1742594" cy="2230766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50" b="1" dirty="0">
                <a:latin typeface="나눔고딕" pitchFamily="50" charset="-127"/>
                <a:ea typeface="나눔고딕" pitchFamily="50" charset="-127"/>
              </a:rPr>
              <a:t>Slave Server</a:t>
            </a: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135984" y="3977088"/>
            <a:ext cx="1563866" cy="1456826"/>
          </a:xfrm>
          <a:prstGeom prst="roundRect">
            <a:avLst>
              <a:gd name="adj" fmla="val 80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50" b="1" dirty="0" err="1">
                <a:latin typeface="나눔고딕" pitchFamily="50" charset="-127"/>
                <a:ea typeface="나눔고딕" pitchFamily="50" charset="-127"/>
              </a:rPr>
              <a:t>TajoWorker</a:t>
            </a:r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270031" y="4295767"/>
            <a:ext cx="1295774" cy="318681"/>
          </a:xfrm>
          <a:prstGeom prst="roundRect">
            <a:avLst/>
          </a:prstGeom>
        </p:spPr>
        <p:style>
          <a:lnRef idx="1">
            <a:schemeClr val="dk1"/>
          </a:lnRef>
          <a:fillRef idx="1001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 err="1">
                <a:latin typeface="나눔고딕" pitchFamily="50" charset="-127"/>
                <a:ea typeface="나눔고딕" pitchFamily="50" charset="-127"/>
              </a:rPr>
              <a:t>QueryMaster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270031" y="4659974"/>
            <a:ext cx="1295774" cy="318681"/>
          </a:xfrm>
          <a:prstGeom prst="roundRect">
            <a:avLst/>
          </a:prstGeom>
        </p:spPr>
        <p:style>
          <a:lnRef idx="1">
            <a:schemeClr val="dk1"/>
          </a:lnRef>
          <a:fillRef idx="1001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고딕" pitchFamily="50" charset="-127"/>
                <a:ea typeface="나눔고딕" pitchFamily="50" charset="-127"/>
              </a:rPr>
              <a:t>Local Query Engine</a:t>
            </a:r>
            <a:endParaRPr lang="ko-KR" altLang="en-US" sz="9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270031" y="5024181"/>
            <a:ext cx="1295774" cy="318681"/>
          </a:xfrm>
          <a:prstGeom prst="roundRect">
            <a:avLst/>
          </a:prstGeom>
        </p:spPr>
        <p:style>
          <a:lnRef idx="1">
            <a:schemeClr val="dk1"/>
          </a:lnRef>
          <a:fillRef idx="1001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 err="1">
                <a:latin typeface="나눔고딕" pitchFamily="50" charset="-127"/>
                <a:ea typeface="나눔고딕" pitchFamily="50" charset="-127"/>
              </a:rPr>
              <a:t>StorageManager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원통 10"/>
          <p:cNvSpPr/>
          <p:nvPr/>
        </p:nvSpPr>
        <p:spPr>
          <a:xfrm>
            <a:off x="5736987" y="1917286"/>
            <a:ext cx="1017563" cy="561027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err="1">
                <a:latin typeface="나눔고딕" pitchFamily="50" charset="-127"/>
                <a:ea typeface="나눔고딕" pitchFamily="50" charset="-127"/>
              </a:rPr>
              <a:t>CatalogStore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026830" y="1776235"/>
            <a:ext cx="844182" cy="28210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atin typeface="나눔고딕" pitchFamily="50" charset="-127"/>
                <a:ea typeface="나눔고딕" pitchFamily="50" charset="-127"/>
              </a:rPr>
              <a:t>DBMS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26830" y="2199388"/>
            <a:ext cx="844182" cy="28210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 err="1">
                <a:latin typeface="나눔고딕" pitchFamily="50" charset="-127"/>
                <a:ea typeface="나눔고딕" pitchFamily="50" charset="-127"/>
              </a:rPr>
              <a:t>HCatalog</a:t>
            </a:r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꺾인 연결선 137"/>
          <p:cNvCxnSpPr>
            <a:stCxn id="40" idx="3"/>
            <a:endCxn id="6" idx="0"/>
          </p:cNvCxnSpPr>
          <p:nvPr/>
        </p:nvCxnSpPr>
        <p:spPr>
          <a:xfrm>
            <a:off x="3977290" y="2081846"/>
            <a:ext cx="353964" cy="869814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꺾인 연결선 137"/>
          <p:cNvCxnSpPr>
            <a:stCxn id="6" idx="2"/>
            <a:endCxn id="35" idx="3"/>
          </p:cNvCxnSpPr>
          <p:nvPr/>
        </p:nvCxnSpPr>
        <p:spPr>
          <a:xfrm rot="16200000" flipH="1">
            <a:off x="4186840" y="3472210"/>
            <a:ext cx="1127312" cy="838484"/>
          </a:xfrm>
          <a:prstGeom prst="bentConnector4">
            <a:avLst>
              <a:gd name="adj1" fmla="val 42933"/>
              <a:gd name="adj2" fmla="val 120448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>
            <a:stCxn id="35" idx="3"/>
            <a:endCxn id="29" idx="1"/>
          </p:cNvCxnSpPr>
          <p:nvPr/>
        </p:nvCxnSpPr>
        <p:spPr>
          <a:xfrm>
            <a:off x="5169739" y="4455109"/>
            <a:ext cx="1100291" cy="364207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35" idx="1"/>
            <a:endCxn id="47" idx="3"/>
          </p:cNvCxnSpPr>
          <p:nvPr/>
        </p:nvCxnSpPr>
        <p:spPr>
          <a:xfrm rot="10800000" flipV="1">
            <a:off x="2773674" y="4455108"/>
            <a:ext cx="1100291" cy="364207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꺾인 연결선 137"/>
          <p:cNvCxnSpPr>
            <a:stCxn id="6" idx="3"/>
            <a:endCxn id="11" idx="3"/>
          </p:cNvCxnSpPr>
          <p:nvPr/>
        </p:nvCxnSpPr>
        <p:spPr>
          <a:xfrm flipV="1">
            <a:off x="5120869" y="2478314"/>
            <a:ext cx="1124900" cy="661415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4"/>
            <a:endCxn id="12" idx="1"/>
          </p:cNvCxnSpPr>
          <p:nvPr/>
        </p:nvCxnSpPr>
        <p:spPr>
          <a:xfrm flipV="1">
            <a:off x="6754550" y="1917286"/>
            <a:ext cx="272280" cy="28051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1" idx="4"/>
            <a:endCxn id="13" idx="1"/>
          </p:cNvCxnSpPr>
          <p:nvPr/>
        </p:nvCxnSpPr>
        <p:spPr>
          <a:xfrm>
            <a:off x="6754550" y="2197800"/>
            <a:ext cx="272280" cy="14263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58483" y="2199389"/>
            <a:ext cx="11608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고딕" pitchFamily="50" charset="-127"/>
                <a:ea typeface="나눔고딕" pitchFamily="50" charset="-127"/>
              </a:rPr>
              <a:t>Submit  a query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02059" y="3186746"/>
            <a:ext cx="13324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고딕" pitchFamily="50" charset="-127"/>
                <a:ea typeface="나눔고딕" pitchFamily="50" charset="-127"/>
              </a:rPr>
              <a:t>Manage metadata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58482" y="3421830"/>
            <a:ext cx="1188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고딕" pitchFamily="50" charset="-127"/>
                <a:ea typeface="나눔고딕" pitchFamily="50" charset="-127"/>
              </a:rPr>
              <a:t>Allocate a query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69437" y="481573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send tasks</a:t>
            </a:r>
          </a:p>
          <a:p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&amp; monitor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369737" y="481573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send tasks</a:t>
            </a:r>
          </a:p>
          <a:p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&amp; monitor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Tajo Overall Architecture</a:t>
            </a:r>
            <a:endParaRPr lang="en-US" b="1" dirty="0"/>
          </a:p>
        </p:txBody>
      </p:sp>
      <p:sp>
        <p:nvSpPr>
          <p:cNvPr id="54" name="모서리가 둥근 직사각형 48"/>
          <p:cNvSpPr/>
          <p:nvPr/>
        </p:nvSpPr>
        <p:spPr>
          <a:xfrm>
            <a:off x="3771948" y="5525731"/>
            <a:ext cx="791709" cy="318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HDFS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모서리가 둥근 직사각형 49"/>
          <p:cNvSpPr/>
          <p:nvPr/>
        </p:nvSpPr>
        <p:spPr>
          <a:xfrm>
            <a:off x="4618112" y="5525731"/>
            <a:ext cx="668697" cy="318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err="1" smtClean="0">
                <a:latin typeface="나눔고딕" pitchFamily="50" charset="-127"/>
                <a:ea typeface="나눔고딕" pitchFamily="50" charset="-127"/>
              </a:rPr>
              <a:t>HBase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모서리가 둥근 직사각형 48"/>
          <p:cNvSpPr/>
          <p:nvPr/>
        </p:nvSpPr>
        <p:spPr>
          <a:xfrm>
            <a:off x="6174854" y="5524965"/>
            <a:ext cx="791709" cy="318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HDFS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모서리가 둥근 직사각형 49"/>
          <p:cNvSpPr/>
          <p:nvPr/>
        </p:nvSpPr>
        <p:spPr>
          <a:xfrm>
            <a:off x="7021018" y="5524965"/>
            <a:ext cx="668697" cy="318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err="1" smtClean="0">
                <a:latin typeface="나눔고딕" pitchFamily="50" charset="-127"/>
                <a:ea typeface="나눔고딕" pitchFamily="50" charset="-127"/>
              </a:rPr>
              <a:t>HBase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75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Common Scenarios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Extraction, Transformation, Loading (ETL)</a:t>
            </a:r>
          </a:p>
          <a:p>
            <a:endParaRPr lang="en-US" dirty="0"/>
          </a:p>
          <a:p>
            <a:r>
              <a:rPr lang="en-US" dirty="0" smtClean="0"/>
              <a:t>Interactive BI/analytics on web-scale big data</a:t>
            </a:r>
          </a:p>
          <a:p>
            <a:endParaRPr lang="en-US" dirty="0"/>
          </a:p>
          <a:p>
            <a:r>
              <a:rPr lang="en-US" dirty="0" smtClean="0"/>
              <a:t>Data discovery/Exploratory </a:t>
            </a:r>
            <a:r>
              <a:rPr lang="en-US" dirty="0"/>
              <a:t>a</a:t>
            </a:r>
            <a:r>
              <a:rPr lang="en-US" dirty="0" smtClean="0"/>
              <a:t>nalysis with R and existing SQL tools</a:t>
            </a:r>
          </a:p>
        </p:txBody>
      </p:sp>
    </p:spTree>
    <p:extLst>
      <p:ext uri="{BB962C8B-B14F-4D97-AF65-F5344CB8AC3E}">
        <p14:creationId xmlns:p14="http://schemas.microsoft.com/office/powerpoint/2010/main" val="89655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Use Cases: </a:t>
            </a:r>
            <a:r>
              <a:rPr lang="en-US" sz="3200" b="1" dirty="0"/>
              <a:t>Replacement of Commercial </a:t>
            </a:r>
            <a:r>
              <a:rPr lang="en-US" sz="3200" b="1" dirty="0" smtClean="0"/>
              <a:t>DW</a:t>
            </a:r>
            <a:endParaRPr lang="en-US" sz="32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Example: Biggest</a:t>
            </a:r>
            <a:r>
              <a:rPr lang="en-US" altLang="ko-KR" dirty="0" smtClean="0"/>
              <a:t> </a:t>
            </a:r>
            <a:r>
              <a:rPr lang="en-US" dirty="0" smtClean="0"/>
              <a:t>Telco Company in South Korea</a:t>
            </a:r>
          </a:p>
          <a:p>
            <a:r>
              <a:rPr lang="en-US" dirty="0" smtClean="0"/>
              <a:t>Goal:</a:t>
            </a:r>
          </a:p>
          <a:p>
            <a:pPr lvl="1"/>
            <a:r>
              <a:rPr lang="en-US" dirty="0" smtClean="0"/>
              <a:t>Replacement of slow ETL workloads on several TB datasets</a:t>
            </a:r>
          </a:p>
          <a:p>
            <a:pPr lvl="1"/>
            <a:r>
              <a:rPr lang="en-US" dirty="0" smtClean="0"/>
              <a:t>Lots daily reports generation about users’ behaviors</a:t>
            </a:r>
          </a:p>
          <a:p>
            <a:pPr lvl="1"/>
            <a:r>
              <a:rPr lang="en-US" dirty="0"/>
              <a:t>Ad-hoc analysis on Terabytes data </a:t>
            </a:r>
            <a:r>
              <a:rPr lang="en-US" dirty="0" smtClean="0"/>
              <a:t>sets</a:t>
            </a:r>
          </a:p>
          <a:p>
            <a:pPr lvl="1"/>
            <a:endParaRPr lang="en-US" dirty="0"/>
          </a:p>
          <a:p>
            <a:r>
              <a:rPr lang="en-US" dirty="0" smtClean="0"/>
              <a:t>Key Benefits of Tajo:</a:t>
            </a:r>
          </a:p>
          <a:p>
            <a:pPr lvl="1"/>
            <a:r>
              <a:rPr lang="en-US" dirty="0" smtClean="0"/>
              <a:t>Simplification of DW ETL, OLAP, and Hadoop ETL into an unified system</a:t>
            </a:r>
          </a:p>
          <a:p>
            <a:pPr lvl="1"/>
            <a:r>
              <a:rPr lang="en-US" dirty="0" smtClean="0"/>
              <a:t>Saved license over commercial DW</a:t>
            </a:r>
          </a:p>
          <a:p>
            <a:pPr lvl="1"/>
            <a:r>
              <a:rPr lang="en-US" dirty="0" smtClean="0"/>
              <a:t>Much less cost, more data analysis within the same SLA</a:t>
            </a:r>
          </a:p>
        </p:txBody>
      </p:sp>
    </p:spTree>
    <p:extLst>
      <p:ext uri="{BB962C8B-B14F-4D97-AF65-F5344CB8AC3E}">
        <p14:creationId xmlns:p14="http://schemas.microsoft.com/office/powerpoint/2010/main" val="31856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Use Cases: Data Discovery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dirty="0"/>
              <a:t>M</a:t>
            </a:r>
            <a:r>
              <a:rPr lang="en-US" dirty="0" smtClean="0"/>
              <a:t>usic </a:t>
            </a:r>
            <a:r>
              <a:rPr lang="en-US" dirty="0"/>
              <a:t>s</a:t>
            </a:r>
            <a:r>
              <a:rPr lang="en-US" dirty="0" smtClean="0"/>
              <a:t>treaming service </a:t>
            </a:r>
            <a:br>
              <a:rPr lang="en-US" dirty="0" smtClean="0"/>
            </a:br>
            <a:r>
              <a:rPr lang="en-US" dirty="0" smtClean="0"/>
              <a:t>                 (26 million users)</a:t>
            </a:r>
          </a:p>
          <a:p>
            <a:endParaRPr lang="en-US" dirty="0" smtClean="0"/>
          </a:p>
          <a:p>
            <a:r>
              <a:rPr lang="en-US" dirty="0" smtClean="0"/>
              <a:t>Goal: </a:t>
            </a:r>
          </a:p>
          <a:p>
            <a:pPr lvl="1"/>
            <a:r>
              <a:rPr lang="en-US" dirty="0" smtClean="0"/>
              <a:t>Analysis on purchase history for target marketing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Query interactivity on large data sets</a:t>
            </a:r>
          </a:p>
          <a:p>
            <a:pPr lvl="1"/>
            <a:r>
              <a:rPr lang="en-US" dirty="0" smtClean="0"/>
              <a:t>Ability to use existing BI visualization tools</a:t>
            </a:r>
          </a:p>
        </p:txBody>
      </p:sp>
    </p:spTree>
    <p:extLst>
      <p:ext uri="{BB962C8B-B14F-4D97-AF65-F5344CB8AC3E}">
        <p14:creationId xmlns:p14="http://schemas.microsoft.com/office/powerpoint/2010/main" val="21792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When Tajo is right choice?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want an unified system for batch and interactive queries on Hadoop, Amazon S3, or </a:t>
            </a:r>
            <a:r>
              <a:rPr lang="en-US" dirty="0" err="1" smtClean="0"/>
              <a:t>Hbase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You want a mixed use of Hadoop-based DW and RDBMS-based DW or want to replace </a:t>
            </a:r>
            <a:r>
              <a:rPr lang="en-US" dirty="0"/>
              <a:t>existing RDBMS </a:t>
            </a:r>
            <a:r>
              <a:rPr lang="en-US" dirty="0" smtClean="0"/>
              <a:t>DW.</a:t>
            </a:r>
          </a:p>
          <a:p>
            <a:endParaRPr lang="en-US" dirty="0"/>
          </a:p>
          <a:p>
            <a:r>
              <a:rPr lang="en-US" dirty="0" smtClean="0"/>
              <a:t>You want to use existing SQL tools on Hadoop DW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6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Milestones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09682" y="3384648"/>
            <a:ext cx="7465325" cy="68239"/>
          </a:xfrm>
          <a:prstGeom prst="line">
            <a:avLst/>
          </a:prstGeom>
          <a:ln w="508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760560" y="3330056"/>
            <a:ext cx="232011" cy="232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98699" y="3614683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0.8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3318945" y="3295936"/>
            <a:ext cx="232011" cy="232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150078" y="3614683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0.9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4989594" y="3289112"/>
            <a:ext cx="232011" cy="232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80711" y="3614683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0.10</a:t>
            </a:r>
            <a:endParaRPr lang="en-US" sz="2400" dirty="0"/>
          </a:p>
        </p:txBody>
      </p:sp>
      <p:sp>
        <p:nvSpPr>
          <p:cNvPr id="13" name="Oval 12"/>
          <p:cNvSpPr/>
          <p:nvPr/>
        </p:nvSpPr>
        <p:spPr>
          <a:xfrm>
            <a:off x="6739921" y="3277590"/>
            <a:ext cx="232011" cy="232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89947" y="3614683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0.11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 rot="18222249">
            <a:off x="1556532" y="2550861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2014.5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 rot="18222249">
            <a:off x="3030166" y="2550861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2014.10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 rot="18222249">
            <a:off x="4816291" y="2550861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2015.3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 rot="18222249">
            <a:off x="6525527" y="2550861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2015.7</a:t>
            </a:r>
            <a:endParaRPr lang="en-US" sz="2400" dirty="0"/>
          </a:p>
        </p:txBody>
      </p:sp>
      <p:sp>
        <p:nvSpPr>
          <p:cNvPr id="19" name="Right Arrow 18"/>
          <p:cNvSpPr/>
          <p:nvPr/>
        </p:nvSpPr>
        <p:spPr>
          <a:xfrm>
            <a:off x="6202757" y="3228914"/>
            <a:ext cx="307370" cy="31413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41692" y="4086359"/>
            <a:ext cx="1820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</a:t>
            </a:r>
            <a:r>
              <a:rPr lang="en-US" smtClean="0"/>
              <a:t>features &amp; </a:t>
            </a:r>
            <a:br>
              <a:rPr lang="en-US" smtClean="0"/>
            </a:br>
            <a:r>
              <a:rPr lang="en-US" smtClean="0"/>
              <a:t>SQL </a:t>
            </a:r>
            <a:r>
              <a:rPr lang="en-US" dirty="0" smtClean="0"/>
              <a:t>compatibility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870952" y="4110319"/>
            <a:ext cx="1146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Stability &amp;</a:t>
            </a:r>
          </a:p>
          <a:p>
            <a:pPr algn="ctr"/>
            <a:r>
              <a:rPr lang="en-US" dirty="0" smtClean="0"/>
              <a:t>Analytical</a:t>
            </a:r>
            <a:br>
              <a:rPr lang="en-US" dirty="0" smtClean="0"/>
            </a:br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56304" y="4086359"/>
            <a:ext cx="1231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dirty="0" smtClean="0"/>
              <a:t>co-system</a:t>
            </a:r>
          </a:p>
          <a:p>
            <a:pPr algn="ctr"/>
            <a:r>
              <a:rPr lang="en-US" dirty="0"/>
              <a:t>expansion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8809" y="4076348"/>
            <a:ext cx="26234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features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Python UDF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Nested Schema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Tablespace</a:t>
            </a:r>
            <a:r>
              <a:rPr lang="en-US" dirty="0" smtClean="0"/>
              <a:t> support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Basic Query </a:t>
            </a:r>
            <a:r>
              <a:rPr lang="en-US" dirty="0" smtClean="0"/>
              <a:t>federation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Better query scheduler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10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15020</TotalTime>
  <Words>1961</Words>
  <Application>Microsoft Macintosh PowerPoint</Application>
  <PresentationFormat>On-screen Show (4:3)</PresentationFormat>
  <Paragraphs>498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Calibri</vt:lpstr>
      <vt:lpstr>Calibri Light</vt:lpstr>
      <vt:lpstr>Courier</vt:lpstr>
      <vt:lpstr>Daum_SemiBold</vt:lpstr>
      <vt:lpstr>나눔고딕</vt:lpstr>
      <vt:lpstr>나눔고딕 ExtraBold</vt:lpstr>
      <vt:lpstr>맑은 고딕</vt:lpstr>
      <vt:lpstr>Arial</vt:lpstr>
      <vt:lpstr>Office Theme</vt:lpstr>
      <vt:lpstr>What’s New Tajo 0.11</vt:lpstr>
      <vt:lpstr>Agenda</vt:lpstr>
      <vt:lpstr>Tajo: A Big Data Warehouse System</vt:lpstr>
      <vt:lpstr>Tajo Overall Architecture</vt:lpstr>
      <vt:lpstr>Common Scenarios</vt:lpstr>
      <vt:lpstr>Use Cases: Replacement of Commercial DW</vt:lpstr>
      <vt:lpstr>Use Cases: Data Discovery</vt:lpstr>
      <vt:lpstr>When Tajo is right choice?</vt:lpstr>
      <vt:lpstr>Milestones</vt:lpstr>
      <vt:lpstr>Selected Features in 0.10</vt:lpstr>
      <vt:lpstr>Hbase Storage Support</vt:lpstr>
      <vt:lpstr>Better AWS support</vt:lpstr>
      <vt:lpstr>Better SQL tool support via thin JDBC</vt:lpstr>
      <vt:lpstr>Zeppelin Integration</vt:lpstr>
      <vt:lpstr>Improved Performance and Stability</vt:lpstr>
      <vt:lpstr>What’s New in Tajo 0.11</vt:lpstr>
      <vt:lpstr>Nested data and JSON support</vt:lpstr>
      <vt:lpstr>How to create a nested schema table</vt:lpstr>
      <vt:lpstr>Loose schema for self-describing formats</vt:lpstr>
      <vt:lpstr>How to retrieve nested fields</vt:lpstr>
      <vt:lpstr>Query federation and Tablespace support</vt:lpstr>
      <vt:lpstr>Datasets stored in Various Formats/Storages</vt:lpstr>
      <vt:lpstr>Tablespace</vt:lpstr>
      <vt:lpstr>Tablespace Configuration</vt:lpstr>
      <vt:lpstr>Create Table on a specified Tablespace</vt:lpstr>
      <vt:lpstr>Operation Push Down</vt:lpstr>
      <vt:lpstr>Current Status of Storages</vt:lpstr>
      <vt:lpstr>Python UDF</vt:lpstr>
      <vt:lpstr>Improved Standalone Scheduler</vt:lpstr>
      <vt:lpstr>Get Involved!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Nested Schema Support and Generic Storage</dc:title>
  <dc:creator>Hyunsik Choi</dc:creator>
  <cp:lastModifiedBy>Hyunsik Choi</cp:lastModifiedBy>
  <cp:revision>1163</cp:revision>
  <cp:lastPrinted>2015-06-27T18:42:55Z</cp:lastPrinted>
  <dcterms:created xsi:type="dcterms:W3CDTF">2015-05-21T05:59:13Z</dcterms:created>
  <dcterms:modified xsi:type="dcterms:W3CDTF">2015-07-16T08:35:35Z</dcterms:modified>
</cp:coreProperties>
</file>